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11" r:id="rId2"/>
    <p:sldId id="381" r:id="rId3"/>
    <p:sldId id="382" r:id="rId4"/>
    <p:sldId id="383" r:id="rId5"/>
    <p:sldId id="384" r:id="rId6"/>
    <p:sldId id="385" r:id="rId7"/>
    <p:sldId id="386" r:id="rId8"/>
    <p:sldId id="40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4"/>
    <p:restoredTop sz="86391"/>
  </p:normalViewPr>
  <p:slideViewPr>
    <p:cSldViewPr snapToGrid="0" snapToObjects="1">
      <p:cViewPr varScale="1">
        <p:scale>
          <a:sx n="93" d="100"/>
          <a:sy n="93" d="100"/>
        </p:scale>
        <p:origin x="232" y="3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B36F0-F7C2-0F41-AB04-5C8E3A59C679}" type="datetimeFigureOut">
              <a:rPr lang="en-US" smtClean="0"/>
              <a:t>8/11/20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C725A-C85A-C243-835E-77AA13AA1AB6}" type="slidenum">
              <a:rPr lang="en-US" smtClean="0"/>
              <a:t>‹#›</a:t>
            </a:fld>
            <a:endParaRPr lang="en-US"/>
          </a:p>
        </p:txBody>
      </p:sp>
    </p:spTree>
    <p:extLst>
      <p:ext uri="{BB962C8B-B14F-4D97-AF65-F5344CB8AC3E}">
        <p14:creationId xmlns:p14="http://schemas.microsoft.com/office/powerpoint/2010/main" val="352360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a:t>
            </a:r>
          </a:p>
          <a:p>
            <a:pPr marL="171450" indent="-171450">
              <a:buFont typeface="Arial" panose="020B0604020202020204" pitchFamily="34" charset="0"/>
              <a:buChar char="•"/>
            </a:pPr>
            <a:r>
              <a:rPr lang="en-US"/>
              <a:t>SSD Zoom Meeting (2020)</a:t>
            </a:r>
          </a:p>
          <a:p>
            <a:endParaRPr lang="en-US"/>
          </a:p>
        </p:txBody>
      </p:sp>
      <p:sp>
        <p:nvSpPr>
          <p:cNvPr id="4" name="Slide Number Placeholder 3"/>
          <p:cNvSpPr>
            <a:spLocks noGrp="1"/>
          </p:cNvSpPr>
          <p:nvPr>
            <p:ph type="sldNum" sz="quarter" idx="5"/>
          </p:nvPr>
        </p:nvSpPr>
        <p:spPr/>
        <p:txBody>
          <a:bodyPr/>
          <a:lstStyle/>
          <a:p>
            <a:fld id="{90AC725A-C85A-C243-835E-77AA13AA1AB6}" type="slidenum">
              <a:rPr lang="en-US" smtClean="0"/>
              <a:t>1</a:t>
            </a:fld>
            <a:endParaRPr lang="en-US"/>
          </a:p>
        </p:txBody>
      </p:sp>
    </p:spTree>
    <p:extLst>
      <p:ext uri="{BB962C8B-B14F-4D97-AF65-F5344CB8AC3E}">
        <p14:creationId xmlns:p14="http://schemas.microsoft.com/office/powerpoint/2010/main" val="278951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096-6C22-D04F-9375-CEE0975F7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0FFF-D549-5F43-B290-940C88344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B0E898-CE04-EF4F-A451-3D3983135DE8}"/>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0009676D-CBDD-6849-A546-ADD40BCC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EE2D-9317-3048-B360-854A6E7CF31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1790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1DC3-2395-E144-9D27-64461D2DB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DFBF5-6AF1-F841-A761-2D8352EBB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C90BA-853C-0C4F-BDB1-D075C0B27DCB}"/>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D7FDA4FD-8284-2042-976C-F6A17A7C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012D-63CA-934C-AD54-909C467F5C92}"/>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4158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998A2-C571-8F44-BCEB-D4EE38FF7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FD29D-5A96-3044-AD5E-B9418D218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EBCF0-3E1F-A348-83AB-040F30129C79}"/>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BEAEC1FB-69A9-DA4F-A1C7-9EEE00F9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7B2B3-738E-BC42-82FD-5602CBA3F2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38058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16D-AF09-6841-9BDA-DD46B76E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8DD6D-8DA2-A545-8572-8CC2CDC259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2985B-10C9-034E-969A-9997D145F450}"/>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160F459D-7FED-A540-B0F7-B4A6F0D0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52FA-37DD-8849-B6AD-64A7D55B45C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41680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BA51-56E8-DD4D-857B-1ACF94501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672-EA0C-9A4C-9397-66FE532D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875BD-5552-9946-8C1E-831D8C355727}"/>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718F0FFD-7C7F-BC47-89A3-A6A48FE72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1E8F9-6141-4444-B281-6A614A60E75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241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3F08-E9B5-E549-B9C1-C6CBD44D3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AAD06-F8DB-E546-8357-2E378C4618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5373E-29D2-F444-AD4B-F5DD0BC0C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377E8-0A2E-B347-97C4-D75356BA8F28}"/>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6" name="Footer Placeholder 5">
            <a:extLst>
              <a:ext uri="{FF2B5EF4-FFF2-40B4-BE49-F238E27FC236}">
                <a16:creationId xmlns:a16="http://schemas.microsoft.com/office/drawing/2014/main" id="{0CFF9F20-B912-9A45-93D6-CB604D10C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576D-F8C5-1C47-A901-0DEF5095E2DD}"/>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4660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55B-CE6C-E646-B7B9-CE527C43C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A903E-ECEE-3948-B4EE-01758397C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46FCF-D6B3-7D4D-9F79-8A36A8AC8D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9A37E-2B4C-7743-853E-D0A1FEF3D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C7A56-744B-E245-AA76-4AB6FDB306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7F4F6C-07F8-6242-A10A-2860C9807F11}"/>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8" name="Footer Placeholder 7">
            <a:extLst>
              <a:ext uri="{FF2B5EF4-FFF2-40B4-BE49-F238E27FC236}">
                <a16:creationId xmlns:a16="http://schemas.microsoft.com/office/drawing/2014/main" id="{113D7C94-0554-B948-A26C-C10E9F99E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014FF-CE29-0D43-8979-A97E027F0B7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4430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F1CB-DB29-234F-8118-F4B3AB3A4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12800-8930-E747-9E3A-EB714CD4794E}"/>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4" name="Footer Placeholder 3">
            <a:extLst>
              <a:ext uri="{FF2B5EF4-FFF2-40B4-BE49-F238E27FC236}">
                <a16:creationId xmlns:a16="http://schemas.microsoft.com/office/drawing/2014/main" id="{52B33123-2F19-C049-9F3A-089B9089D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65C5-335F-4749-A975-DCA0E88F1908}"/>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566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A13C-A4A5-DA49-B1C9-7BA03436D0AD}"/>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3" name="Footer Placeholder 2">
            <a:extLst>
              <a:ext uri="{FF2B5EF4-FFF2-40B4-BE49-F238E27FC236}">
                <a16:creationId xmlns:a16="http://schemas.microsoft.com/office/drawing/2014/main" id="{14EAE25A-C9BE-4143-BF64-14A8325F27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53CE-C61D-9B49-BB1D-AE02DF10F0A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33119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3FAC-619B-6F4F-BDC9-20BD9F80B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CB634-F289-8B44-BB88-6294E90CA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75A2F-6931-7940-815A-03C4DCFE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E2E14-E455-D24A-BA5A-14B220C6CAE4}"/>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6" name="Footer Placeholder 5">
            <a:extLst>
              <a:ext uri="{FF2B5EF4-FFF2-40B4-BE49-F238E27FC236}">
                <a16:creationId xmlns:a16="http://schemas.microsoft.com/office/drawing/2014/main" id="{696243EE-CB2D-F54F-81CA-30482FE3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C4EDD-285E-5246-8A94-B9D428D05F4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72209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73F-616F-1C4A-AF7B-D89AE393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3A7C-5B17-0E44-B948-34C1EB70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391909-A306-2C47-B486-5E9F78AA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26A1C5-E101-D347-853D-DB6540E3A1A8}"/>
              </a:ext>
            </a:extLst>
          </p:cNvPr>
          <p:cNvSpPr>
            <a:spLocks noGrp="1"/>
          </p:cNvSpPr>
          <p:nvPr>
            <p:ph type="dt" sz="half" idx="10"/>
          </p:nvPr>
        </p:nvSpPr>
        <p:spPr/>
        <p:txBody>
          <a:bodyPr/>
          <a:lstStyle/>
          <a:p>
            <a:fld id="{23F945CD-5C62-7A43-ACAC-41888C0B8B15}" type="datetimeFigureOut">
              <a:rPr lang="en-US" smtClean="0"/>
              <a:t>8/11/20</a:t>
            </a:fld>
            <a:endParaRPr lang="en-US"/>
          </a:p>
        </p:txBody>
      </p:sp>
      <p:sp>
        <p:nvSpPr>
          <p:cNvPr id="6" name="Footer Placeholder 5">
            <a:extLst>
              <a:ext uri="{FF2B5EF4-FFF2-40B4-BE49-F238E27FC236}">
                <a16:creationId xmlns:a16="http://schemas.microsoft.com/office/drawing/2014/main" id="{0C894D0C-E1FA-524D-BBD0-2592AE44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A5E9-0A43-AD4E-997D-A1BB1FF7FD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9149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7115F-2764-EB45-A5D4-CBDCD812D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C0ABF-BB70-7344-9F7A-841DB054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DEFD-AA67-0C44-A177-B2A4BC297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45CD-5C62-7A43-ACAC-41888C0B8B15}" type="datetimeFigureOut">
              <a:rPr lang="en-US" smtClean="0"/>
              <a:t>8/11/20</a:t>
            </a:fld>
            <a:endParaRPr lang="en-US"/>
          </a:p>
        </p:txBody>
      </p:sp>
      <p:sp>
        <p:nvSpPr>
          <p:cNvPr id="5" name="Footer Placeholder 4">
            <a:extLst>
              <a:ext uri="{FF2B5EF4-FFF2-40B4-BE49-F238E27FC236}">
                <a16:creationId xmlns:a16="http://schemas.microsoft.com/office/drawing/2014/main" id="{04772536-BD8A-F74C-AAA0-7645B5DDD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B23C4-3133-924B-94B4-C0D1EC042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AD8D-B763-134F-B454-AC20246F4C4F}" type="slidenum">
              <a:rPr lang="en-US" smtClean="0"/>
              <a:t>‹#›</a:t>
            </a:fld>
            <a:endParaRPr lang="en-US"/>
          </a:p>
        </p:txBody>
      </p:sp>
    </p:spTree>
    <p:extLst>
      <p:ext uri="{BB962C8B-B14F-4D97-AF65-F5344CB8AC3E}">
        <p14:creationId xmlns:p14="http://schemas.microsoft.com/office/powerpoint/2010/main" val="207145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F75D-295F-0642-8C46-F1C566BC9FCB}"/>
              </a:ext>
            </a:extLst>
          </p:cNvPr>
          <p:cNvPicPr>
            <a:picLocks noChangeAspect="1"/>
          </p:cNvPicPr>
          <p:nvPr/>
        </p:nvPicPr>
        <p:blipFill rotWithShape="1">
          <a:blip r:embed="rId3"/>
          <a:srcRect l="15865" t="33061" r="24803" b="16881"/>
          <a:stretch/>
        </p:blipFill>
        <p:spPr>
          <a:xfrm>
            <a:off x="0" y="-1"/>
            <a:ext cx="12192000" cy="6858002"/>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4">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5"/>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56890"/>
            <a:ext cx="7399013" cy="1938992"/>
          </a:xfrm>
          <a:prstGeom prst="rect">
            <a:avLst/>
          </a:prstGeom>
          <a:noFill/>
        </p:spPr>
        <p:txBody>
          <a:bodyPr wrap="none" rtlCol="0">
            <a:spAutoFit/>
          </a:bodyPr>
          <a:lstStyle/>
          <a:p>
            <a:r>
              <a:rPr lang="en-US" sz="6000" b="1" dirty="0">
                <a:solidFill>
                  <a:schemeClr val="bg1"/>
                </a:solidFill>
                <a:latin typeface="Gotham Ultra" panose="02000504050000020004" pitchFamily="2" charset="0"/>
              </a:rPr>
              <a:t>THE PLEDGE </a:t>
            </a:r>
          </a:p>
          <a:p>
            <a:r>
              <a:rPr lang="en-US" sz="6000" b="1" dirty="0">
                <a:solidFill>
                  <a:schemeClr val="bg1"/>
                </a:solidFill>
                <a:latin typeface="Gotham Ultra" panose="02000504050000020004" pitchFamily="2" charset="0"/>
              </a:rPr>
              <a:t>MOTIVATING WORKER</a:t>
            </a:r>
          </a:p>
        </p:txBody>
      </p:sp>
      <p:sp>
        <p:nvSpPr>
          <p:cNvPr id="7" name="TextBox 6">
            <a:extLst>
              <a:ext uri="{FF2B5EF4-FFF2-40B4-BE49-F238E27FC236}">
                <a16:creationId xmlns:a16="http://schemas.microsoft.com/office/drawing/2014/main" id="{3FE10285-7FC6-5C48-AE95-6A4E29F2C601}"/>
              </a:ext>
            </a:extLst>
          </p:cNvPr>
          <p:cNvSpPr txBox="1"/>
          <p:nvPr/>
        </p:nvSpPr>
        <p:spPr>
          <a:xfrm>
            <a:off x="7245155" y="5745274"/>
            <a:ext cx="4071756" cy="307777"/>
          </a:xfrm>
          <a:prstGeom prst="rect">
            <a:avLst/>
          </a:prstGeom>
          <a:noFill/>
        </p:spPr>
        <p:txBody>
          <a:bodyPr wrap="none" rtlCol="0">
            <a:spAutoFit/>
          </a:bodyPr>
          <a:lstStyle/>
          <a:p>
            <a:r>
              <a:rPr lang="en-US" sz="1400" dirty="0">
                <a:solidFill>
                  <a:schemeClr val="bg1"/>
                </a:solidFill>
                <a:latin typeface="Gotham Book" panose="02000504050000020004" pitchFamily="2" charset="0"/>
              </a:rPr>
              <a:t>(Based on “Counsels on Stewardship, chapters 59-61)</a:t>
            </a:r>
          </a:p>
        </p:txBody>
      </p:sp>
    </p:spTree>
    <p:extLst>
      <p:ext uri="{BB962C8B-B14F-4D97-AF65-F5344CB8AC3E}">
        <p14:creationId xmlns:p14="http://schemas.microsoft.com/office/powerpoint/2010/main" val="111306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3BD0F-2CD7-EA4B-8236-2ED2006D480F}"/>
              </a:ext>
            </a:extLst>
          </p:cNvPr>
          <p:cNvPicPr>
            <a:picLocks noChangeAspect="1"/>
          </p:cNvPicPr>
          <p:nvPr/>
        </p:nvPicPr>
        <p:blipFill rotWithShape="1">
          <a:blip r:embed="rId2"/>
          <a:srcRect t="10417" r="347" b="18185"/>
          <a:stretch/>
        </p:blipFill>
        <p:spPr>
          <a:xfrm flipH="1">
            <a:off x="-2" y="0"/>
            <a:ext cx="12192001" cy="6559062"/>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520132"/>
            <a:ext cx="5221301" cy="3139321"/>
          </a:xfrm>
          <a:prstGeom prst="rect">
            <a:avLst/>
          </a:prstGeom>
          <a:noFill/>
        </p:spPr>
        <p:txBody>
          <a:bodyPr wrap="none" rtlCol="0">
            <a:spAutoFit/>
          </a:bodyPr>
          <a:lstStyle/>
          <a:p>
            <a:r>
              <a:rPr lang="en-US" sz="6600" b="1" dirty="0">
                <a:solidFill>
                  <a:schemeClr val="bg1"/>
                </a:solidFill>
                <a:latin typeface="Gotham Ultra" panose="02000504050000020004" pitchFamily="2" charset="0"/>
              </a:rPr>
              <a:t>The Pledge </a:t>
            </a:r>
          </a:p>
          <a:p>
            <a:r>
              <a:rPr lang="en-US" sz="6600" b="1" dirty="0">
                <a:solidFill>
                  <a:schemeClr val="bg1"/>
                </a:solidFill>
                <a:latin typeface="Gotham Ultra" panose="02000504050000020004" pitchFamily="2" charset="0"/>
              </a:rPr>
              <a:t>Motivating </a:t>
            </a:r>
          </a:p>
          <a:p>
            <a:r>
              <a:rPr lang="en-US" sz="6600" b="1" dirty="0">
                <a:solidFill>
                  <a:schemeClr val="bg1"/>
                </a:solidFill>
                <a:latin typeface="Gotham Ultra" panose="02000504050000020004" pitchFamily="2" charset="0"/>
              </a:rPr>
              <a:t>Worker</a:t>
            </a:r>
          </a:p>
        </p:txBody>
      </p:sp>
    </p:spTree>
    <p:extLst>
      <p:ext uri="{BB962C8B-B14F-4D97-AF65-F5344CB8AC3E}">
        <p14:creationId xmlns:p14="http://schemas.microsoft.com/office/powerpoint/2010/main" val="205331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AB86D-CB79-7748-B3AF-7CE31EBC1F9C}"/>
              </a:ext>
            </a:extLst>
          </p:cNvPr>
          <p:cNvPicPr>
            <a:picLocks noChangeAspect="1"/>
          </p:cNvPicPr>
          <p:nvPr/>
        </p:nvPicPr>
        <p:blipFill rotWithShape="1">
          <a:blip r:embed="rId2"/>
          <a:srcRect l="10205" t="-2790" b="-1"/>
          <a:stretch/>
        </p:blipFill>
        <p:spPr>
          <a:xfrm flipH="1">
            <a:off x="2954793" y="-191386"/>
            <a:ext cx="9237207" cy="7049386"/>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900308" y="2017806"/>
            <a:ext cx="6858000" cy="2822387"/>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4947316"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God is Working in Him!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878805"/>
            <a:ext cx="7215965"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Whoever shall awaken the consciences of men, provoking them [2] to good works and [2] a real interest in the advancement of the cause of truth, does not do it of himself, but by the Spirit of God which worketh in him….” Counsels on Stewardship, p. 309.</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77788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ADB8B-7361-4E47-BCCF-9602040EAC87}"/>
              </a:ext>
            </a:extLst>
          </p:cNvPr>
          <p:cNvPicPr>
            <a:picLocks noChangeAspect="1"/>
          </p:cNvPicPr>
          <p:nvPr/>
        </p:nvPicPr>
        <p:blipFill rotWithShape="1">
          <a:blip r:embed="rId2"/>
          <a:srcRect t="52118" r="17303" b="4500"/>
          <a:stretch/>
        </p:blipFill>
        <p:spPr>
          <a:xfrm>
            <a:off x="2977281" y="0"/>
            <a:ext cx="9214719"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900308" y="2017806"/>
            <a:ext cx="6858000" cy="2822387"/>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4634474"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Not Merely in Answer</a:t>
            </a:r>
          </a:p>
          <a:p>
            <a:r>
              <a:rPr lang="en-US" sz="3200" b="1" dirty="0">
                <a:solidFill>
                  <a:schemeClr val="bg1"/>
                </a:solidFill>
                <a:latin typeface="Gotham Ultra" panose="02000504050000020004" pitchFamily="2" charset="0"/>
              </a:rPr>
              <a:t>to a Human Call</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282384"/>
            <a:ext cx="5409488"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Pledges made under these circumstances are of sacred character, being the fruit of the work of the Spirit of God….” Counsels on Stewardship, p. 309.</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44954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A7C88-C22B-9746-9FDA-5F512585695B}"/>
              </a:ext>
            </a:extLst>
          </p:cNvPr>
          <p:cNvPicPr>
            <a:picLocks noChangeAspect="1"/>
          </p:cNvPicPr>
          <p:nvPr/>
        </p:nvPicPr>
        <p:blipFill rotWithShape="1">
          <a:blip r:embed="rId2"/>
          <a:srcRect t="15900" b="15900"/>
          <a:stretch/>
        </p:blipFill>
        <p:spPr>
          <a:xfrm>
            <a:off x="4146698" y="-1"/>
            <a:ext cx="8045302" cy="6858001"/>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900308" y="2017806"/>
            <a:ext cx="6858000" cy="2822387"/>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439178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Heavenly Witnesses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697948"/>
            <a:ext cx="5409488" cy="3539430"/>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Heavenly angels are present on such occasions [of making a pledge]. The love of God and love for souls triumph over selfishness and love of the world….” Counsels on Stewardship, p. 316</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6525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C1F04-173D-E141-82F5-ED9BEFF4B583}"/>
              </a:ext>
            </a:extLst>
          </p:cNvPr>
          <p:cNvPicPr>
            <a:picLocks noChangeAspect="1"/>
          </p:cNvPicPr>
          <p:nvPr/>
        </p:nvPicPr>
        <p:blipFill>
          <a:blip r:embed="rId2"/>
          <a:stretch>
            <a:fillRect/>
          </a:stretch>
        </p:blipFill>
        <p:spPr>
          <a:xfrm>
            <a:off x="1908190" y="0"/>
            <a:ext cx="1028381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900308" y="2017806"/>
            <a:ext cx="6858000" cy="2822387"/>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882682"/>
            <a:ext cx="5194820"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The Most Important Message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591623"/>
            <a:ext cx="6366419"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Especially is this the case [heavenly angels are present] when the speaker, in the Spirit and power of God, presents the </a:t>
            </a:r>
            <a:r>
              <a:rPr lang="en-US" sz="2800" b="1" dirty="0">
                <a:solidFill>
                  <a:schemeClr val="bg1"/>
                </a:solidFill>
                <a:latin typeface="Gotham Book" panose="02000504050000020004" pitchFamily="2" charset="0"/>
                <a:ea typeface="Tahoma" panose="020B0604030504040204" pitchFamily="34" charset="0"/>
                <a:cs typeface="Tahoma" panose="020B0604030504040204" pitchFamily="34" charset="0"/>
              </a:rPr>
              <a:t>plan of redemption</a:t>
            </a: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laid by the Majesty of heaven in the sacrifice of the cross….” Counsels on Stewardship, p. 316</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39098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89F5A-5816-0B4A-AB02-EC8BDEE3FED8}"/>
              </a:ext>
            </a:extLst>
          </p:cNvPr>
          <p:cNvPicPr>
            <a:picLocks noChangeAspect="1"/>
          </p:cNvPicPr>
          <p:nvPr/>
        </p:nvPicPr>
        <p:blipFill rotWithShape="1">
          <a:blip r:embed="rId2"/>
          <a:srcRect r="10703"/>
          <a:stretch/>
        </p:blipFill>
        <p:spPr>
          <a:xfrm>
            <a:off x="3005997" y="0"/>
            <a:ext cx="9186003"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78503" y="1039611"/>
            <a:ext cx="6858000" cy="477877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882682"/>
            <a:ext cx="4624792"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The Worker’s Reward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944165"/>
            <a:ext cx="6366419"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 When these pledges are canceled, Heaven accepts the offering, and these liberal workers are credited for so much treasure invested in the bank of heaven….”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309.</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902697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3227955" y="2817628"/>
            <a:ext cx="5736090" cy="1222744"/>
          </a:xfrm>
          <a:prstGeom prst="rect">
            <a:avLst/>
          </a:prstGeom>
        </p:spPr>
      </p:pic>
    </p:spTree>
    <p:extLst>
      <p:ext uri="{BB962C8B-B14F-4D97-AF65-F5344CB8AC3E}">
        <p14:creationId xmlns:p14="http://schemas.microsoft.com/office/powerpoint/2010/main" val="4033527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267</Words>
  <Application>Microsoft Macintosh PowerPoint</Application>
  <PresentationFormat>Widescreen</PresentationFormat>
  <Paragraphs>22</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Gotham Book</vt:lpstr>
      <vt:lpstr>Gotham Ultra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Bomfim, Marcos</cp:lastModifiedBy>
  <cp:revision>20</cp:revision>
  <dcterms:created xsi:type="dcterms:W3CDTF">2020-07-28T16:16:04Z</dcterms:created>
  <dcterms:modified xsi:type="dcterms:W3CDTF">2020-08-11T11:11:04Z</dcterms:modified>
  <cp:category/>
</cp:coreProperties>
</file>