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 id="288" r:id="rId33"/>
    <p:sldId id="289" r:id="rId34"/>
    <p:sldId id="290"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ackmer, Sandra" initials="BS" lastIdx="1" clrIdx="0">
    <p:extLst>
      <p:ext uri="{19B8F6BF-5375-455C-9EA6-DF929625EA0E}">
        <p15:presenceInfo xmlns:p15="http://schemas.microsoft.com/office/powerpoint/2012/main" userId="S::blackmers@gc.adventist.org::4a4276f3-c272-4c15-9f9d-8436582a4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47"/>
    <p:restoredTop sz="94662"/>
  </p:normalViewPr>
  <p:slideViewPr>
    <p:cSldViewPr snapToGrid="0" snapToObjects="1">
      <p:cViewPr varScale="1">
        <p:scale>
          <a:sx n="64" d="100"/>
          <a:sy n="64" d="100"/>
        </p:scale>
        <p:origin x="23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03T16:55:01.142" idx="1">
    <p:pos x="4520" y="4182"/>
    <p:text>It isn't clear what's meant here.</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3524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u și subtitlu">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
        <p:nvSpPr>
          <p:cNvPr id="93" name="–Ion Popescu"/>
          <p:cNvSpPr txBox="1">
            <a:spLocks noGrp="1"/>
          </p:cNvSpPr>
          <p:nvPr>
            <p:ph type="body" sz="quarter" idx="13"/>
          </p:nvPr>
        </p:nvSpPr>
        <p:spPr>
          <a:xfrm>
            <a:off x="1270000" y="6362700"/>
            <a:ext cx="10464800" cy="533400"/>
          </a:xfrm>
          <a:prstGeom prst="rect">
            <a:avLst/>
          </a:prstGeom>
        </p:spPr>
        <p:txBody>
          <a:bodyPr anchor="t">
            <a:spAutoFit/>
          </a:bodyPr>
          <a:lstStyle>
            <a:lvl1pPr marL="0" indent="0" algn="ctr">
              <a:spcBef>
                <a:spcPts val="0"/>
              </a:spcBef>
              <a:buSzTx/>
              <a:buNone/>
              <a:defRPr sz="2800" b="1">
                <a:latin typeface="Helvetica"/>
                <a:ea typeface="Helvetica"/>
                <a:cs typeface="Helvetica"/>
                <a:sym typeface="Helvetica"/>
              </a:defRPr>
            </a:lvl1pPr>
          </a:lstStyle>
          <a:p>
            <a:r>
              <a:t>–Ion Popescu</a:t>
            </a:r>
          </a:p>
        </p:txBody>
      </p:sp>
      <p:sp>
        <p:nvSpPr>
          <p:cNvPr id="94" name="“Scrieți un citat aici.”"/>
          <p:cNvSpPr txBox="1">
            <a:spLocks noGrp="1"/>
          </p:cNvSpPr>
          <p:nvPr>
            <p:ph type="body" sz="quarter" idx="14"/>
          </p:nvPr>
        </p:nvSpPr>
        <p:spPr>
          <a:xfrm>
            <a:off x="1270000" y="4254500"/>
            <a:ext cx="10464800" cy="711200"/>
          </a:xfrm>
          <a:prstGeom prst="rect">
            <a:avLst/>
          </a:prstGeom>
        </p:spPr>
        <p:txBody>
          <a:bodyPr>
            <a:spAutoFit/>
          </a:bodyPr>
          <a:lstStyle>
            <a:lvl1pPr marL="0" indent="0" algn="ctr">
              <a:spcBef>
                <a:spcPts val="2400"/>
              </a:spcBef>
              <a:buSzTx/>
              <a:buNone/>
              <a:defRPr sz="4000"/>
            </a:lvl1pPr>
          </a:lstStyle>
          <a:p>
            <a:r>
              <a:t>“Scrieți un citat aici.”</a:t>
            </a:r>
          </a:p>
        </p:txBody>
      </p:sp>
      <p:sp>
        <p:nvSpPr>
          <p:cNvPr id="95"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oză">
    <p:spTree>
      <p:nvGrpSpPr>
        <p:cNvPr id="1" name=""/>
        <p:cNvGrpSpPr/>
        <p:nvPr/>
      </p:nvGrpSpPr>
      <p:grpSpPr>
        <a:xfrm>
          <a:off x="0" y="0"/>
          <a:ext cx="0" cy="0"/>
          <a:chOff x="0" y="0"/>
          <a:chExt cx="0" cy="0"/>
        </a:xfrm>
      </p:grpSpPr>
      <p:sp>
        <p:nvSpPr>
          <p:cNvPr id="102" name="Image"/>
          <p:cNvSpPr>
            <a:spLocks noGrp="1"/>
          </p:cNvSpPr>
          <p:nvPr>
            <p:ph type="pic" idx="13"/>
          </p:nvPr>
        </p:nvSpPr>
        <p:spPr>
          <a:xfrm>
            <a:off x="-812800" y="0"/>
            <a:ext cx="146304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Necompletat">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oză - 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00200" y="330200"/>
            <a:ext cx="9779001" cy="6519334"/>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nchor="b"/>
          <a:lstStyle/>
          <a:p>
            <a:r>
              <a:t>Title Text</a:t>
            </a:r>
          </a:p>
        </p:txBody>
      </p:sp>
      <p:sp>
        <p:nvSpPr>
          <p:cNvPr id="22" name="Body Level One…"/>
          <p:cNvSpPr txBox="1">
            <a:spLocks noGrp="1"/>
          </p:cNvSpPr>
          <p:nvPr>
            <p:ph type="body" sz="quarter" idx="1"/>
          </p:nvPr>
        </p:nvSpPr>
        <p:spPr>
          <a:xfrm>
            <a:off x="1270000" y="8191500"/>
            <a:ext cx="10464800" cy="12192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u - Centru">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oză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642100" y="762000"/>
            <a:ext cx="5494867" cy="82423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762000"/>
            <a:ext cx="5334000" cy="40005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5003800"/>
            <a:ext cx="5334000" cy="40005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u - Sus">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u și marcatori">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u, marcatori și poză">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1054100"/>
            <a:ext cx="5334000" cy="80010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Marcatori">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oză - 3 exemplare">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464300" y="5067300"/>
            <a:ext cx="5943600" cy="39624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464300" y="762000"/>
            <a:ext cx="5848350" cy="3898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723900" y="723900"/>
            <a:ext cx="5638801" cy="84582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xfrm>
            <a:off x="6311798" y="9245600"/>
            <a:ext cx="368504" cy="381000"/>
          </a:xfrm>
          <a:prstGeom prst="rect">
            <a:avLst/>
          </a:prstGeom>
        </p:spPr>
        <p:txBody>
          <a:bodyPr anchor="t"/>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406400"/>
            <a:ext cx="11099800" cy="21209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798" y="9245599"/>
            <a:ext cx="368504" cy="381001"/>
          </a:xfrm>
          <a:prstGeom prst="rect">
            <a:avLst/>
          </a:prstGeom>
          <a:ln w="12700">
            <a:miter lim="400000"/>
          </a:ln>
        </p:spPr>
        <p:txBody>
          <a:bodyPr wrap="none" lIns="50800" tIns="50800" rIns="50800" bIns="50800" anchor="b">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solidFill>
            <a:srgbClr val="FFFFFF"/>
          </a:solidFill>
          <a:uFillTx/>
          <a:latin typeface="+mn-lt"/>
          <a:ea typeface="+mn-ea"/>
          <a:cs typeface="+mn-cs"/>
          <a:sym typeface="Helvetica Light"/>
        </a:defRPr>
      </a:lvl9pPr>
    </p:titleStyle>
    <p:bodyStyle>
      <a:lvl1pPr marL="4572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1pPr>
      <a:lvl2pPr marL="9144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2pPr>
      <a:lvl3pPr marL="13716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3pPr>
      <a:lvl4pPr marL="18288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4pPr>
      <a:lvl5pPr marL="22860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5pPr>
      <a:lvl6pPr marL="27432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6pPr>
      <a:lvl7pPr marL="32004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7pPr>
      <a:lvl8pPr marL="36576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8pPr>
      <a:lvl9pPr marL="4114800" marR="0" indent="-457200" algn="l" defTabSz="584200" rtl="0" latinLnBrk="0">
        <a:lnSpc>
          <a:spcPct val="100000"/>
        </a:lnSpc>
        <a:spcBef>
          <a:spcPts val="4200"/>
        </a:spcBef>
        <a:spcAft>
          <a:spcPts val="0"/>
        </a:spcAft>
        <a:buClrTx/>
        <a:buSzPct val="75000"/>
        <a:buFontTx/>
        <a:buChar char="•"/>
        <a:tabLst/>
        <a:defRPr sz="3800" b="0" i="0" u="none" strike="noStrike" cap="none" spc="0" baseline="0">
          <a:solidFill>
            <a:srgbClr val="FFFFFF"/>
          </a:solidFill>
          <a:uFillTx/>
          <a:latin typeface="+mn-lt"/>
          <a:ea typeface="+mn-ea"/>
          <a:cs typeface="+mn-cs"/>
          <a:sym typeface="Helvetica Light"/>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shutterstock_1675255120 (1).jpg" descr="shutterstock_1675255120 (1).jpg"/>
          <p:cNvPicPr>
            <a:picLocks noGrp="1" noChangeAspect="1"/>
          </p:cNvPicPr>
          <p:nvPr>
            <p:ph type="pic" idx="13"/>
          </p:nvPr>
        </p:nvPicPr>
        <p:blipFill>
          <a:blip r:embed="rId2"/>
          <a:srcRect t="16350" b="16350"/>
          <a:stretch>
            <a:fillRect/>
          </a:stretch>
        </p:blipFill>
        <p:spPr>
          <a:xfrm>
            <a:off x="2378495" y="635000"/>
            <a:ext cx="8222410" cy="5918200"/>
          </a:xfrm>
          <a:prstGeom prst="rect">
            <a:avLst/>
          </a:prstGeom>
        </p:spPr>
      </p:pic>
      <p:sp>
        <p:nvSpPr>
          <p:cNvPr id="120" name="Stewardship  in  Global Crisis"/>
          <p:cNvSpPr txBox="1">
            <a:spLocks noGrp="1"/>
          </p:cNvSpPr>
          <p:nvPr>
            <p:ph type="title"/>
          </p:nvPr>
        </p:nvSpPr>
        <p:spPr>
          <a:prstGeom prst="rect">
            <a:avLst/>
          </a:prstGeom>
        </p:spPr>
        <p:txBody>
          <a:bodyPr>
            <a:normAutofit fontScale="90000"/>
          </a:bodyPr>
          <a:lstStyle>
            <a:lvl1pPr defTabSz="455675">
              <a:defRPr sz="6240">
                <a:latin typeface="Helvetica"/>
                <a:ea typeface="Helvetica"/>
                <a:cs typeface="Helvetica"/>
                <a:sym typeface="Helvetica"/>
              </a:defRPr>
            </a:lvl1pPr>
          </a:lstStyle>
          <a:p>
            <a:r>
              <a:rPr dirty="0"/>
              <a:t>Stewardship in </a:t>
            </a:r>
            <a:r>
              <a:rPr lang="en-US" dirty="0"/>
              <a:t>a </a:t>
            </a:r>
            <a:r>
              <a:rPr dirty="0"/>
              <a:t>Global Crisis</a:t>
            </a:r>
          </a:p>
        </p:txBody>
      </p:sp>
      <p:sp>
        <p:nvSpPr>
          <p:cNvPr id="121" name="Inter - European Division / Stewardship Department"/>
          <p:cNvSpPr txBox="1">
            <a:spLocks noGrp="1"/>
          </p:cNvSpPr>
          <p:nvPr>
            <p:ph type="body" sz="quarter" idx="1"/>
          </p:nvPr>
        </p:nvSpPr>
        <p:spPr>
          <a:prstGeom prst="rect">
            <a:avLst/>
          </a:prstGeom>
        </p:spPr>
        <p:txBody>
          <a:bodyPr/>
          <a:lstStyle/>
          <a:p>
            <a:r>
              <a:rPr dirty="0"/>
              <a:t>Inter-European Division / Stewardship Department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shutterstock_1538459915.jpg" descr="shutterstock_1538459915.jpg"/>
          <p:cNvPicPr>
            <a:picLocks noGrp="1" noChangeAspect="1"/>
          </p:cNvPicPr>
          <p:nvPr>
            <p:ph type="pic" idx="13"/>
          </p:nvPr>
        </p:nvPicPr>
        <p:blipFill>
          <a:blip r:embed="rId2"/>
          <a:srcRect l="27482" r="27482"/>
          <a:stretch>
            <a:fillRect/>
          </a:stretch>
        </p:blipFill>
        <p:spPr>
          <a:xfrm>
            <a:off x="6718300" y="927152"/>
            <a:ext cx="5334000" cy="7911996"/>
          </a:xfrm>
          <a:prstGeom prst="rect">
            <a:avLst/>
          </a:prstGeom>
        </p:spPr>
      </p:pic>
      <p:sp>
        <p:nvSpPr>
          <p:cNvPr id="144" name="5. Anxiety affects our spirituality"/>
          <p:cNvSpPr txBox="1">
            <a:spLocks noGrp="1"/>
          </p:cNvSpPr>
          <p:nvPr>
            <p:ph type="title"/>
          </p:nvPr>
        </p:nvSpPr>
        <p:spPr>
          <a:xfrm>
            <a:off x="241300" y="4420691"/>
            <a:ext cx="6050658" cy="2456359"/>
          </a:xfrm>
          <a:prstGeom prst="rect">
            <a:avLst/>
          </a:prstGeom>
        </p:spPr>
        <p:txBody>
          <a:bodyPr/>
          <a:lstStyle/>
          <a:p>
            <a:r>
              <a:rPr dirty="0"/>
              <a:t>5. Anxiety affects our spirituality</a:t>
            </a:r>
            <a:r>
              <a:rPr lang="en-US" dirty="0"/>
              <a:t>.</a:t>
            </a:r>
            <a:r>
              <a:rPr dirty="0"/>
              <a:t> </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when you worry, you are not enjoying your relationship with God.…"/>
          <p:cNvSpPr txBox="1">
            <a:spLocks noGrp="1"/>
          </p:cNvSpPr>
          <p:nvPr>
            <p:ph type="body" idx="1"/>
          </p:nvPr>
        </p:nvSpPr>
        <p:spPr>
          <a:prstGeom prst="rect">
            <a:avLst/>
          </a:prstGeom>
        </p:spPr>
        <p:txBody>
          <a:bodyPr/>
          <a:lstStyle/>
          <a:p>
            <a:r>
              <a:rPr lang="en-US" dirty="0"/>
              <a:t>W</a:t>
            </a:r>
            <a:r>
              <a:rPr dirty="0"/>
              <a:t>hen you worry, you are not</a:t>
            </a:r>
            <a:r>
              <a:rPr b="1" dirty="0">
                <a:latin typeface="Helvetica"/>
                <a:ea typeface="Helvetica"/>
                <a:cs typeface="Helvetica"/>
                <a:sym typeface="Helvetica"/>
              </a:rPr>
              <a:t> enjoying</a:t>
            </a:r>
            <a:r>
              <a:rPr dirty="0"/>
              <a:t> your relationship with God.</a:t>
            </a:r>
          </a:p>
          <a:p>
            <a:r>
              <a:rPr lang="en-US" dirty="0"/>
              <a:t>W</a:t>
            </a:r>
            <a:r>
              <a:rPr dirty="0"/>
              <a:t>orry will impact the way you relate with  </a:t>
            </a:r>
            <a:r>
              <a:rPr b="1" dirty="0">
                <a:latin typeface="Helvetica"/>
                <a:ea typeface="Helvetica"/>
                <a:cs typeface="Helvetica"/>
                <a:sym typeface="Helvetica"/>
              </a:rPr>
              <a:t>others.</a:t>
            </a:r>
          </a:p>
          <a:p>
            <a:r>
              <a:rPr lang="en-US" dirty="0"/>
              <a:t>A</a:t>
            </a:r>
            <a:r>
              <a:rPr dirty="0"/>
              <a:t>nxiety will not produce </a:t>
            </a:r>
            <a:r>
              <a:rPr b="1" dirty="0">
                <a:latin typeface="Helvetica"/>
                <a:ea typeface="Helvetica"/>
                <a:cs typeface="Helvetica"/>
                <a:sym typeface="Helvetica"/>
              </a:rPr>
              <a:t>fruits</a:t>
            </a:r>
            <a:r>
              <a:rPr dirty="0"/>
              <a:t> in our life.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4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4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1"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shutterstock_428225599.jpg" descr="shutterstock_428225599.jpg"/>
          <p:cNvPicPr>
            <a:picLocks noGrp="1" noChangeAspect="1"/>
          </p:cNvPicPr>
          <p:nvPr>
            <p:ph type="pic" idx="13"/>
          </p:nvPr>
        </p:nvPicPr>
        <p:blipFill>
          <a:blip r:embed="rId2"/>
          <a:srcRect l="1560" r="1560"/>
          <a:stretch>
            <a:fillRect/>
          </a:stretch>
        </p:blipFill>
        <p:spPr>
          <a:xfrm>
            <a:off x="6718300" y="762000"/>
            <a:ext cx="5334001" cy="8242300"/>
          </a:xfrm>
          <a:prstGeom prst="rect">
            <a:avLst/>
          </a:prstGeom>
        </p:spPr>
      </p:pic>
      <p:sp>
        <p:nvSpPr>
          <p:cNvPr id="149" name="6.The bad news - we are all worried"/>
          <p:cNvSpPr txBox="1">
            <a:spLocks noGrp="1"/>
          </p:cNvSpPr>
          <p:nvPr>
            <p:ph type="title"/>
          </p:nvPr>
        </p:nvSpPr>
        <p:spPr>
          <a:xfrm>
            <a:off x="478680" y="3475533"/>
            <a:ext cx="6125320" cy="2375992"/>
          </a:xfrm>
          <a:prstGeom prst="rect">
            <a:avLst/>
          </a:prstGeom>
        </p:spPr>
        <p:txBody>
          <a:bodyPr>
            <a:normAutofit fontScale="90000"/>
          </a:bodyPr>
          <a:lstStyle/>
          <a:p>
            <a:r>
              <a:rPr dirty="0"/>
              <a:t>6.The bad news</a:t>
            </a:r>
            <a:r>
              <a:rPr lang="en-US" dirty="0"/>
              <a:t>—</a:t>
            </a:r>
            <a:r>
              <a:rPr dirty="0"/>
              <a:t> we are all worried</a:t>
            </a:r>
            <a:r>
              <a:rPr lang="en-US" dirty="0"/>
              <a:t>.</a:t>
            </a:r>
            <a:endParaRPr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we are all sinners,  we are all natural worriers and some are chronic worriers;…"/>
          <p:cNvSpPr txBox="1">
            <a:spLocks noGrp="1"/>
          </p:cNvSpPr>
          <p:nvPr>
            <p:ph type="body" idx="1"/>
          </p:nvPr>
        </p:nvSpPr>
        <p:spPr>
          <a:prstGeom prst="rect">
            <a:avLst/>
          </a:prstGeom>
        </p:spPr>
        <p:txBody>
          <a:bodyPr/>
          <a:lstStyle/>
          <a:p>
            <a:r>
              <a:rPr lang="en-US" dirty="0"/>
              <a:t>W</a:t>
            </a:r>
            <a:r>
              <a:rPr dirty="0"/>
              <a:t>e are all sinners, we are all </a:t>
            </a:r>
            <a:r>
              <a:rPr b="1" dirty="0">
                <a:latin typeface="Helvetica"/>
                <a:ea typeface="Helvetica"/>
                <a:cs typeface="Helvetica"/>
                <a:sym typeface="Helvetica"/>
              </a:rPr>
              <a:t>natural worriers</a:t>
            </a:r>
            <a:r>
              <a:rPr lang="en-US" b="1" dirty="0">
                <a:latin typeface="Helvetica"/>
                <a:ea typeface="Helvetica"/>
                <a:cs typeface="Helvetica"/>
                <a:sym typeface="Helvetica"/>
              </a:rPr>
              <a:t>,</a:t>
            </a:r>
            <a:r>
              <a:rPr dirty="0"/>
              <a:t> and some </a:t>
            </a:r>
            <a:r>
              <a:rPr lang="en-US" dirty="0"/>
              <a:t>of us </a:t>
            </a:r>
            <a:r>
              <a:rPr dirty="0"/>
              <a:t>are chronic worriers</a:t>
            </a:r>
            <a:r>
              <a:rPr lang="en-US" dirty="0"/>
              <a:t>.</a:t>
            </a:r>
            <a:endParaRPr dirty="0"/>
          </a:p>
          <a:p>
            <a:r>
              <a:rPr lang="en-US" dirty="0"/>
              <a:t>W</a:t>
            </a:r>
            <a:r>
              <a:rPr dirty="0"/>
              <a:t>e are worriers because we are living in a </a:t>
            </a:r>
            <a:r>
              <a:rPr b="1" dirty="0">
                <a:latin typeface="Helvetica"/>
                <a:ea typeface="Helvetica"/>
                <a:cs typeface="Helvetica"/>
                <a:sym typeface="Helvetica"/>
              </a:rPr>
              <a:t>broken and fallen world. </a:t>
            </a:r>
            <a:endParaRPr b="1" dirty="0">
              <a:latin typeface="Times New Roman"/>
              <a:ea typeface="Times New Roman"/>
              <a:cs typeface="Times New Roman"/>
              <a:sym typeface="Times New Roman"/>
            </a:endParaRPr>
          </a:p>
          <a:p>
            <a:r>
              <a:rPr lang="en-US" dirty="0"/>
              <a:t>N</a:t>
            </a:r>
            <a:r>
              <a:rPr dirty="0"/>
              <a:t>either was the apostle Paul exempt from this experience: </a:t>
            </a:r>
            <a:r>
              <a:rPr lang="en-US" dirty="0"/>
              <a:t>“</a:t>
            </a:r>
            <a:r>
              <a:rPr i="1" dirty="0">
                <a:latin typeface="Helvetica"/>
                <a:ea typeface="Helvetica"/>
                <a:cs typeface="Helvetica"/>
                <a:sym typeface="Helvetica"/>
              </a:rPr>
              <a:t>The trials and anxiety that Paul had endured had preyed upon his physical powers</a:t>
            </a:r>
            <a:r>
              <a:rPr lang="en-US" dirty="0"/>
              <a:t>” </a:t>
            </a:r>
            <a:r>
              <a:rPr dirty="0"/>
              <a:t>(AA</a:t>
            </a:r>
            <a:r>
              <a:rPr lang="en-US" dirty="0"/>
              <a:t>,</a:t>
            </a:r>
            <a:r>
              <a:rPr dirty="0"/>
              <a:t> 488).</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5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shutterstock_713406064.jpg" descr="shutterstock_713406064.jpg"/>
          <p:cNvPicPr>
            <a:picLocks noGrp="1" noChangeAspect="1"/>
          </p:cNvPicPr>
          <p:nvPr>
            <p:ph type="pic" idx="13"/>
          </p:nvPr>
        </p:nvPicPr>
        <p:blipFill>
          <a:blip r:embed="rId2"/>
          <a:srcRect l="21398" r="21398"/>
          <a:stretch>
            <a:fillRect/>
          </a:stretch>
        </p:blipFill>
        <p:spPr>
          <a:xfrm>
            <a:off x="6718300" y="2270196"/>
            <a:ext cx="5334001" cy="6216508"/>
          </a:xfrm>
          <a:prstGeom prst="rect">
            <a:avLst/>
          </a:prstGeom>
        </p:spPr>
      </p:pic>
      <p:sp>
        <p:nvSpPr>
          <p:cNvPr id="154" name="7. What is worry, according to  the Bible"/>
          <p:cNvSpPr txBox="1">
            <a:spLocks noGrp="1"/>
          </p:cNvSpPr>
          <p:nvPr>
            <p:ph type="title"/>
          </p:nvPr>
        </p:nvSpPr>
        <p:spPr>
          <a:xfrm>
            <a:off x="182264" y="3822948"/>
            <a:ext cx="6269237" cy="3054102"/>
          </a:xfrm>
          <a:prstGeom prst="rect">
            <a:avLst/>
          </a:prstGeom>
        </p:spPr>
        <p:txBody>
          <a:bodyPr/>
          <a:lstStyle/>
          <a:p>
            <a:r>
              <a:rPr dirty="0"/>
              <a:t>7. What is worry, according to  </a:t>
            </a:r>
            <a:br>
              <a:rPr lang="en-US" dirty="0"/>
            </a:br>
            <a:r>
              <a:rPr dirty="0"/>
              <a:t>the Bible</a:t>
            </a:r>
            <a:r>
              <a:rPr lang="en-US" dirty="0"/>
              <a:t>?</a:t>
            </a:r>
            <a:r>
              <a:rPr dirty="0"/>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worry is a spiritual issue, is a response to God himself. (Math. 6: 25- 34)…"/>
          <p:cNvSpPr txBox="1">
            <a:spLocks noGrp="1"/>
          </p:cNvSpPr>
          <p:nvPr>
            <p:ph type="body" idx="1"/>
          </p:nvPr>
        </p:nvSpPr>
        <p:spPr>
          <a:prstGeom prst="rect">
            <a:avLst/>
          </a:prstGeom>
        </p:spPr>
        <p:txBody>
          <a:bodyPr/>
          <a:lstStyle/>
          <a:p>
            <a:r>
              <a:rPr lang="en-US" dirty="0"/>
              <a:t>W</a:t>
            </a:r>
            <a:r>
              <a:rPr dirty="0"/>
              <a:t>orry is a </a:t>
            </a:r>
            <a:r>
              <a:rPr b="1" dirty="0">
                <a:latin typeface="Helvetica"/>
                <a:ea typeface="Helvetica"/>
                <a:cs typeface="Helvetica"/>
                <a:sym typeface="Helvetica"/>
              </a:rPr>
              <a:t>spiritual issue</a:t>
            </a:r>
            <a:r>
              <a:rPr dirty="0"/>
              <a:t>, a response to God himself (Mat</a:t>
            </a:r>
            <a:r>
              <a:rPr lang="en-US" dirty="0"/>
              <a:t>t</a:t>
            </a:r>
            <a:r>
              <a:rPr dirty="0"/>
              <a:t>. 6:25-34)</a:t>
            </a:r>
            <a:r>
              <a:rPr lang="en-US" dirty="0"/>
              <a:t>.</a:t>
            </a:r>
            <a:r>
              <a:rPr dirty="0"/>
              <a:t> </a:t>
            </a:r>
          </a:p>
          <a:p>
            <a:r>
              <a:rPr lang="en-US" dirty="0"/>
              <a:t>T</a:t>
            </a:r>
            <a:r>
              <a:rPr dirty="0"/>
              <a:t>he Greek word used is</a:t>
            </a:r>
            <a:r>
              <a:rPr i="1" dirty="0">
                <a:latin typeface="Helvetica"/>
                <a:ea typeface="Helvetica"/>
                <a:cs typeface="Helvetica"/>
                <a:sym typeface="Helvetica"/>
              </a:rPr>
              <a:t> </a:t>
            </a:r>
            <a:r>
              <a:rPr i="1" dirty="0" err="1">
                <a:latin typeface="Helvetica"/>
                <a:ea typeface="Helvetica"/>
                <a:cs typeface="Helvetica"/>
                <a:sym typeface="Helvetica"/>
              </a:rPr>
              <a:t>merimnao</a:t>
            </a:r>
            <a:r>
              <a:rPr lang="en-US" dirty="0"/>
              <a:t>;</a:t>
            </a:r>
            <a:r>
              <a:rPr dirty="0"/>
              <a:t> it means </a:t>
            </a:r>
            <a:r>
              <a:rPr lang="en-US" dirty="0"/>
              <a:t>“</a:t>
            </a:r>
            <a:r>
              <a:rPr lang="en-US" b="1" i="1" dirty="0">
                <a:latin typeface="Helvetica"/>
                <a:ea typeface="Helvetica"/>
                <a:cs typeface="Helvetica"/>
                <a:sym typeface="Helvetica"/>
              </a:rPr>
              <a:t>a </a:t>
            </a:r>
            <a:r>
              <a:rPr b="1" i="1" dirty="0">
                <a:latin typeface="Helvetica"/>
                <a:ea typeface="Helvetica"/>
                <a:cs typeface="Helvetica"/>
                <a:sym typeface="Helvetica"/>
              </a:rPr>
              <a:t>distracted mind</a:t>
            </a:r>
            <a:r>
              <a:rPr lang="en-US" dirty="0"/>
              <a:t>”</a:t>
            </a:r>
            <a:r>
              <a:rPr dirty="0"/>
              <a:t> or a </a:t>
            </a:r>
            <a:r>
              <a:rPr lang="en-US" dirty="0"/>
              <a:t>“</a:t>
            </a:r>
            <a:r>
              <a:rPr b="1" i="1" dirty="0">
                <a:latin typeface="Helvetica"/>
                <a:ea typeface="Helvetica"/>
                <a:cs typeface="Helvetica"/>
                <a:sym typeface="Helvetica"/>
              </a:rPr>
              <a:t>doubled mind</a:t>
            </a:r>
            <a:r>
              <a:rPr dirty="0"/>
              <a:t>.</a:t>
            </a:r>
            <a:r>
              <a:rPr lang="en-US" dirty="0"/>
              <a:t>”</a:t>
            </a:r>
            <a:r>
              <a:rPr dirty="0"/>
              <a:t> The same word used by Jesus to Martha (Luke 10: 38-42)</a:t>
            </a:r>
            <a:r>
              <a:rPr lang="en-US" dirty="0"/>
              <a:t>.</a:t>
            </a:r>
            <a:endParaRPr dirty="0"/>
          </a:p>
          <a:p>
            <a:r>
              <a:rPr lang="en-US" dirty="0"/>
              <a:t>A</a:t>
            </a:r>
            <a:r>
              <a:rPr dirty="0"/>
              <a:t>nxiety is </a:t>
            </a:r>
            <a:r>
              <a:rPr b="1" dirty="0">
                <a:latin typeface="Helvetica"/>
                <a:ea typeface="Helvetica"/>
                <a:cs typeface="Helvetica"/>
                <a:sym typeface="Helvetica"/>
              </a:rPr>
              <a:t>over-concern</a:t>
            </a:r>
            <a:r>
              <a:rPr lang="en-US" dirty="0"/>
              <a:t>;</a:t>
            </a:r>
            <a:r>
              <a:rPr dirty="0"/>
              <a:t> it </a:t>
            </a:r>
            <a:r>
              <a:rPr lang="en-US" dirty="0"/>
              <a:t>means</a:t>
            </a:r>
            <a:r>
              <a:rPr dirty="0"/>
              <a:t> </a:t>
            </a:r>
            <a:r>
              <a:rPr lang="en-US" dirty="0"/>
              <a:t>“</a:t>
            </a:r>
            <a:r>
              <a:rPr i="1" dirty="0">
                <a:latin typeface="Helvetica"/>
                <a:ea typeface="Helvetica"/>
                <a:cs typeface="Helvetica"/>
                <a:sym typeface="Helvetica"/>
              </a:rPr>
              <a:t>over-concerned about something more than the Kingdom of God</a:t>
            </a:r>
            <a:r>
              <a:rPr lang="en-US" dirty="0"/>
              <a:t>”</a:t>
            </a:r>
            <a:r>
              <a:rPr dirty="0"/>
              <a:t> (Dick France)</a:t>
            </a:r>
            <a:r>
              <a:rPr lang="en-US" dirty="0"/>
              <a:t>.</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5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1"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Jesus is not telling us not to be concerned about things. He is telling us not to be over-concerned.…"/>
          <p:cNvSpPr txBox="1">
            <a:spLocks noGrp="1"/>
          </p:cNvSpPr>
          <p:nvPr>
            <p:ph type="body" idx="1"/>
          </p:nvPr>
        </p:nvSpPr>
        <p:spPr>
          <a:prstGeom prst="rect">
            <a:avLst/>
          </a:prstGeom>
        </p:spPr>
        <p:txBody>
          <a:bodyPr/>
          <a:lstStyle/>
          <a:p>
            <a:r>
              <a:rPr dirty="0"/>
              <a:t>Jesus is not telling us not to be concerned </a:t>
            </a:r>
            <a:r>
              <a:rPr b="1" dirty="0">
                <a:latin typeface="Helvetica"/>
                <a:ea typeface="Helvetica"/>
                <a:cs typeface="Helvetica"/>
                <a:sym typeface="Helvetica"/>
              </a:rPr>
              <a:t>about things</a:t>
            </a:r>
            <a:r>
              <a:rPr dirty="0"/>
              <a:t>. He is telling us not to be over-concerned.</a:t>
            </a:r>
          </a:p>
          <a:p>
            <a:r>
              <a:rPr lang="en-US" dirty="0"/>
              <a:t>T</a:t>
            </a:r>
            <a:r>
              <a:rPr dirty="0"/>
              <a:t>he </a:t>
            </a:r>
            <a:r>
              <a:rPr b="1" dirty="0">
                <a:latin typeface="Helvetica"/>
                <a:ea typeface="Helvetica"/>
                <a:cs typeface="Helvetica"/>
                <a:sym typeface="Helvetica"/>
              </a:rPr>
              <a:t>essence of worry</a:t>
            </a:r>
            <a:r>
              <a:rPr dirty="0"/>
              <a:t> is an attempt to find your hope, comfort</a:t>
            </a:r>
            <a:r>
              <a:rPr lang="en-US" dirty="0"/>
              <a:t>,</a:t>
            </a:r>
            <a:r>
              <a:rPr dirty="0"/>
              <a:t> and meaning in something that is temporal and fleeting (this is idolatry).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5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Image" descr="Image"/>
          <p:cNvPicPr>
            <a:picLocks noGrp="1" noChangeAspect="1"/>
          </p:cNvPicPr>
          <p:nvPr>
            <p:ph type="pic" idx="13"/>
          </p:nvPr>
        </p:nvPicPr>
        <p:blipFill>
          <a:blip r:embed="rId2"/>
          <a:srcRect l="1386" r="1540"/>
          <a:stretch>
            <a:fillRect/>
          </a:stretch>
        </p:blipFill>
        <p:spPr>
          <a:xfrm>
            <a:off x="6718300" y="762000"/>
            <a:ext cx="5334000" cy="8242300"/>
          </a:xfrm>
          <a:prstGeom prst="rect">
            <a:avLst/>
          </a:prstGeom>
        </p:spPr>
      </p:pic>
      <p:sp>
        <p:nvSpPr>
          <p:cNvPr id="161" name="8. False ambition: own material security"/>
          <p:cNvSpPr txBox="1">
            <a:spLocks noGrp="1"/>
          </p:cNvSpPr>
          <p:nvPr>
            <p:ph type="title"/>
          </p:nvPr>
        </p:nvSpPr>
        <p:spPr>
          <a:xfrm>
            <a:off x="298698" y="2717800"/>
            <a:ext cx="6208415" cy="4000500"/>
          </a:xfrm>
          <a:prstGeom prst="rect">
            <a:avLst/>
          </a:prstGeom>
        </p:spPr>
        <p:txBody>
          <a:bodyPr/>
          <a:lstStyle/>
          <a:p>
            <a:r>
              <a:rPr dirty="0"/>
              <a:t>8. False ambition: own material security</a:t>
            </a:r>
            <a:r>
              <a:rPr lang="en-US" dirty="0"/>
              <a:t>.</a:t>
            </a: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Jesus wishes to treat in parallel the two forms of material needs which humans have : food and clothing. (”what  you will eat, or drink… what you will wear”  ( Mat. 6:25 )…"/>
          <p:cNvSpPr txBox="1">
            <a:spLocks noGrp="1"/>
          </p:cNvSpPr>
          <p:nvPr>
            <p:ph type="body" idx="1"/>
          </p:nvPr>
        </p:nvSpPr>
        <p:spPr>
          <a:prstGeom prst="rect">
            <a:avLst/>
          </a:prstGeom>
        </p:spPr>
        <p:txBody>
          <a:bodyPr/>
          <a:lstStyle/>
          <a:p>
            <a:r>
              <a:rPr dirty="0"/>
              <a:t>Jesus wishes to treat in parallel the two forms </a:t>
            </a:r>
            <a:r>
              <a:rPr b="1" dirty="0">
                <a:latin typeface="Helvetica"/>
                <a:ea typeface="Helvetica"/>
                <a:cs typeface="Helvetica"/>
                <a:sym typeface="Helvetica"/>
              </a:rPr>
              <a:t>of material needs </a:t>
            </a:r>
            <a:r>
              <a:rPr lang="en-US" dirty="0"/>
              <a:t>that</a:t>
            </a:r>
            <a:r>
              <a:rPr dirty="0"/>
              <a:t> humans have: food and clothing (</a:t>
            </a:r>
            <a:r>
              <a:rPr lang="en-US" dirty="0"/>
              <a:t>“W</a:t>
            </a:r>
            <a:r>
              <a:rPr dirty="0"/>
              <a:t>hat you will eat, or drink</a:t>
            </a:r>
            <a:r>
              <a:rPr lang="en-US" dirty="0"/>
              <a:t> </a:t>
            </a:r>
            <a:r>
              <a:rPr dirty="0"/>
              <a:t>… what you will wear” </a:t>
            </a:r>
            <a:r>
              <a:rPr lang="en-US" dirty="0"/>
              <a:t>[</a:t>
            </a:r>
            <a:r>
              <a:rPr dirty="0"/>
              <a:t>Mat</a:t>
            </a:r>
            <a:r>
              <a:rPr lang="en-US" dirty="0"/>
              <a:t>t</a:t>
            </a:r>
            <a:r>
              <a:rPr dirty="0"/>
              <a:t>. 6:25</a:t>
            </a:r>
            <a:r>
              <a:rPr lang="en-US" dirty="0"/>
              <a:t>]</a:t>
            </a:r>
            <a:r>
              <a:rPr dirty="0"/>
              <a:t>)</a:t>
            </a:r>
            <a:r>
              <a:rPr lang="en-US" dirty="0"/>
              <a:t>.</a:t>
            </a:r>
            <a:endParaRPr dirty="0">
              <a:latin typeface="Times New Roman"/>
              <a:ea typeface="Times New Roman"/>
              <a:cs typeface="Times New Roman"/>
              <a:sym typeface="Times New Roman"/>
            </a:endParaRPr>
          </a:p>
          <a:p>
            <a:pPr>
              <a:defRPr>
                <a:latin typeface="Helvetica"/>
                <a:ea typeface="Helvetica"/>
                <a:cs typeface="Helvetica"/>
                <a:sym typeface="Helvetica"/>
              </a:defRPr>
            </a:pPr>
            <a:r>
              <a:rPr dirty="0">
                <a:latin typeface="+mn-ea"/>
                <a:cs typeface="Times New Roman"/>
                <a:sym typeface="Times New Roman"/>
              </a:rPr>
              <a:t>Jesus’</a:t>
            </a:r>
            <a:r>
              <a:rPr dirty="0">
                <a:latin typeface="+mn-ea"/>
              </a:rPr>
              <a:t> sermon is still illustrated today in the </a:t>
            </a:r>
            <a:r>
              <a:rPr b="1" dirty="0">
                <a:latin typeface="+mn-ea"/>
              </a:rPr>
              <a:t>advertisements</a:t>
            </a:r>
            <a:r>
              <a:rPr dirty="0">
                <a:latin typeface="+mn-ea"/>
              </a:rPr>
              <a:t> that we meet everywhere</a:t>
            </a:r>
            <a:r>
              <a:rPr lang="en-US" dirty="0">
                <a:latin typeface="+mn-ea"/>
              </a:rPr>
              <a:t>.</a:t>
            </a:r>
            <a:r>
              <a:rPr dirty="0">
                <a:latin typeface="+mn-ea"/>
              </a:rPr>
              <a:t> </a:t>
            </a:r>
            <a:r>
              <a:rPr lang="en-US" dirty="0">
                <a:latin typeface="+mn-ea"/>
              </a:rPr>
              <a:t>M</a:t>
            </a:r>
            <a:r>
              <a:rPr dirty="0">
                <a:latin typeface="+mn-ea"/>
              </a:rPr>
              <a:t>ost refer to these needs.</a:t>
            </a:r>
          </a:p>
          <a:p>
            <a:pPr>
              <a:defRPr>
                <a:latin typeface="Helvetica"/>
                <a:ea typeface="Helvetica"/>
                <a:cs typeface="Helvetica"/>
                <a:sym typeface="Helvetica"/>
              </a:defRPr>
            </a:pPr>
            <a:r>
              <a:rPr dirty="0"/>
              <a:t>Most commercials have as </a:t>
            </a:r>
            <a:r>
              <a:rPr lang="en-US" dirty="0"/>
              <a:t>their </a:t>
            </a:r>
            <a:r>
              <a:rPr dirty="0"/>
              <a:t>objective the well</a:t>
            </a:r>
            <a:r>
              <a:rPr lang="en-US" dirty="0"/>
              <a:t>-</a:t>
            </a:r>
            <a:r>
              <a:rPr dirty="0"/>
              <a:t>being of the body.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During the crisis, the main reason why people panic is the lack of food. (pictures with empty shelves create panic, although in Jesus' days 80% of the population lived on one day to another);…"/>
          <p:cNvSpPr txBox="1">
            <a:spLocks noGrp="1"/>
          </p:cNvSpPr>
          <p:nvPr>
            <p:ph type="body" idx="1"/>
          </p:nvPr>
        </p:nvSpPr>
        <p:spPr>
          <a:prstGeom prst="rect">
            <a:avLst/>
          </a:prstGeom>
        </p:spPr>
        <p:txBody>
          <a:bodyPr/>
          <a:lstStyle/>
          <a:p>
            <a:pPr marL="429768" indent="-429768" defTabSz="549148">
              <a:spcBef>
                <a:spcPts val="3900"/>
              </a:spcBef>
              <a:defRPr sz="3572"/>
            </a:pPr>
            <a:r>
              <a:rPr dirty="0"/>
              <a:t>During th</a:t>
            </a:r>
            <a:r>
              <a:rPr lang="en-US" dirty="0"/>
              <a:t>is</a:t>
            </a:r>
            <a:r>
              <a:rPr dirty="0"/>
              <a:t> crisis, the main reason why people panic is the </a:t>
            </a:r>
            <a:r>
              <a:rPr b="1" dirty="0">
                <a:latin typeface="Helvetica"/>
                <a:ea typeface="Helvetica"/>
                <a:cs typeface="Helvetica"/>
                <a:sym typeface="Helvetica"/>
              </a:rPr>
              <a:t>lack of food</a:t>
            </a:r>
            <a:r>
              <a:rPr dirty="0"/>
              <a:t> (pictures with empty shelves create panic, although in Jesus' day</a:t>
            </a:r>
            <a:r>
              <a:rPr lang="en-US" dirty="0"/>
              <a:t>,</a:t>
            </a:r>
            <a:r>
              <a:rPr dirty="0"/>
              <a:t> 80% of the population lived </a:t>
            </a:r>
            <a:r>
              <a:rPr lang="en-US" dirty="0"/>
              <a:t>from</a:t>
            </a:r>
            <a:r>
              <a:rPr dirty="0"/>
              <a:t> one day to another)</a:t>
            </a:r>
            <a:r>
              <a:rPr lang="en-US" dirty="0"/>
              <a:t>.</a:t>
            </a:r>
            <a:endParaRPr dirty="0"/>
          </a:p>
          <a:p>
            <a:pPr marL="429768" indent="-429768" defTabSz="549148">
              <a:spcBef>
                <a:spcPts val="3900"/>
              </a:spcBef>
              <a:defRPr sz="3572"/>
            </a:pPr>
            <a:r>
              <a:rPr dirty="0"/>
              <a:t>Jesus </a:t>
            </a:r>
            <a:r>
              <a:rPr b="1" dirty="0">
                <a:latin typeface="Helvetica"/>
                <a:ea typeface="Helvetica"/>
                <a:cs typeface="Helvetica"/>
                <a:sym typeface="Helvetica"/>
              </a:rPr>
              <a:t>neither denies nor disregards</a:t>
            </a:r>
            <a:r>
              <a:rPr dirty="0"/>
              <a:t> the needs of the body, but only emphasizes that excessive concern for material comfort is wrong.</a:t>
            </a:r>
          </a:p>
          <a:p>
            <a:pPr marL="429768" indent="-429768" defTabSz="549148">
              <a:spcBef>
                <a:spcPts val="3900"/>
              </a:spcBef>
              <a:defRPr sz="3572"/>
            </a:pPr>
            <a:r>
              <a:rPr lang="en-US" dirty="0"/>
              <a:t>“</a:t>
            </a:r>
            <a:r>
              <a:rPr i="1" dirty="0">
                <a:latin typeface="Helvetica"/>
                <a:ea typeface="Helvetica"/>
                <a:cs typeface="Helvetica"/>
                <a:sym typeface="Helvetica"/>
              </a:rPr>
              <a:t>God do</a:t>
            </a:r>
            <a:r>
              <a:rPr lang="en-US" i="1" dirty="0">
                <a:latin typeface="Helvetica"/>
                <a:ea typeface="Helvetica"/>
                <a:cs typeface="Helvetica"/>
                <a:sym typeface="Helvetica"/>
              </a:rPr>
              <a:t>e</a:t>
            </a:r>
            <a:r>
              <a:rPr i="1" dirty="0">
                <a:latin typeface="Helvetica"/>
                <a:ea typeface="Helvetica"/>
                <a:cs typeface="Helvetica"/>
                <a:sym typeface="Helvetica"/>
              </a:rPr>
              <a:t>s not condemn prudence and for</a:t>
            </a:r>
            <a:r>
              <a:rPr lang="en-US" i="1" dirty="0">
                <a:latin typeface="Helvetica"/>
                <a:ea typeface="Helvetica"/>
                <a:cs typeface="Helvetica"/>
                <a:sym typeface="Helvetica"/>
              </a:rPr>
              <a:t>e</a:t>
            </a:r>
            <a:r>
              <a:rPr i="1" dirty="0">
                <a:latin typeface="Helvetica"/>
                <a:ea typeface="Helvetica"/>
                <a:cs typeface="Helvetica"/>
                <a:sym typeface="Helvetica"/>
              </a:rPr>
              <a:t>sight in the use of the thing of this life, but the feverish care, the undue anxiety, with respect to wor</a:t>
            </a:r>
            <a:r>
              <a:rPr lang="en-US" i="1" dirty="0">
                <a:latin typeface="Helvetica"/>
                <a:ea typeface="Helvetica"/>
                <a:cs typeface="Helvetica"/>
                <a:sym typeface="Helvetica"/>
              </a:rPr>
              <a:t>l</a:t>
            </a:r>
            <a:r>
              <a:rPr i="1" dirty="0">
                <a:latin typeface="Helvetica"/>
                <a:ea typeface="Helvetica"/>
                <a:cs typeface="Helvetica"/>
                <a:sym typeface="Helvetica"/>
              </a:rPr>
              <a:t>dly things is not in accordance with His will</a:t>
            </a:r>
            <a:r>
              <a:rPr lang="en-US" dirty="0"/>
              <a:t> ” (</a:t>
            </a:r>
            <a:r>
              <a:rPr dirty="0"/>
              <a:t>CS</a:t>
            </a:r>
            <a:r>
              <a:rPr lang="en-US" dirty="0"/>
              <a:t>,</a:t>
            </a:r>
            <a:r>
              <a:rPr dirty="0"/>
              <a:t> 159)</a:t>
            </a:r>
            <a:r>
              <a:rPr lang="en-US" dirty="0"/>
              <a:t>.</a:t>
            </a:r>
            <a:r>
              <a:rPr dirty="0"/>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shutterstock_139347632.jpg" descr="shutterstock_139347632.jpg"/>
          <p:cNvPicPr>
            <a:picLocks noGrp="1" noChangeAspect="1"/>
          </p:cNvPicPr>
          <p:nvPr>
            <p:ph type="pic" idx="13"/>
          </p:nvPr>
        </p:nvPicPr>
        <p:blipFill>
          <a:blip r:embed="rId2"/>
          <a:srcRect l="9990" r="9990"/>
          <a:stretch>
            <a:fillRect/>
          </a:stretch>
        </p:blipFill>
        <p:spPr>
          <a:xfrm>
            <a:off x="6718300" y="1556887"/>
            <a:ext cx="5334000" cy="6652526"/>
          </a:xfrm>
          <a:prstGeom prst="rect">
            <a:avLst/>
          </a:prstGeom>
        </p:spPr>
      </p:pic>
      <p:sp>
        <p:nvSpPr>
          <p:cNvPr id="124" name="1. What  does the  Global Crisis teach us?"/>
          <p:cNvSpPr txBox="1">
            <a:spLocks noGrp="1"/>
          </p:cNvSpPr>
          <p:nvPr>
            <p:ph type="title"/>
          </p:nvPr>
        </p:nvSpPr>
        <p:spPr>
          <a:xfrm>
            <a:off x="1009401" y="2361257"/>
            <a:ext cx="5448798" cy="5031086"/>
          </a:xfrm>
          <a:prstGeom prst="rect">
            <a:avLst/>
          </a:prstGeom>
        </p:spPr>
        <p:txBody>
          <a:bodyPr/>
          <a:lstStyle/>
          <a:p>
            <a:r>
              <a:rPr dirty="0"/>
              <a:t>1. What  does the </a:t>
            </a:r>
            <a:r>
              <a:rPr lang="en-US" dirty="0"/>
              <a:t>g</a:t>
            </a:r>
            <a:r>
              <a:rPr dirty="0"/>
              <a:t>lobal </a:t>
            </a:r>
            <a:r>
              <a:rPr lang="en-US" dirty="0"/>
              <a:t>c</a:t>
            </a:r>
            <a:r>
              <a:rPr dirty="0"/>
              <a:t>risis teach us?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 name="shutterstock_1186927066.jpg" descr="shutterstock_1186927066.jpg"/>
          <p:cNvPicPr>
            <a:picLocks noGrp="1" noChangeAspect="1"/>
          </p:cNvPicPr>
          <p:nvPr>
            <p:ph type="pic" idx="13"/>
          </p:nvPr>
        </p:nvPicPr>
        <p:blipFill>
          <a:blip r:embed="rId2"/>
          <a:srcRect l="35795" t="77" r="20974"/>
          <a:stretch>
            <a:fillRect/>
          </a:stretch>
        </p:blipFill>
        <p:spPr>
          <a:xfrm>
            <a:off x="6718300" y="762000"/>
            <a:ext cx="5334000" cy="8235950"/>
          </a:xfrm>
          <a:prstGeom prst="rect">
            <a:avLst/>
          </a:prstGeom>
        </p:spPr>
      </p:pic>
      <p:sp>
        <p:nvSpPr>
          <p:cNvPr id="168" name="9. How does Jesus change the perspective, from false to true ambition?"/>
          <p:cNvSpPr txBox="1">
            <a:spLocks noGrp="1"/>
          </p:cNvSpPr>
          <p:nvPr>
            <p:ph type="title"/>
          </p:nvPr>
        </p:nvSpPr>
        <p:spPr>
          <a:xfrm>
            <a:off x="218430" y="3041650"/>
            <a:ext cx="6271270" cy="4000500"/>
          </a:xfrm>
          <a:prstGeom prst="rect">
            <a:avLst/>
          </a:prstGeom>
        </p:spPr>
        <p:txBody>
          <a:bodyPr/>
          <a:lstStyle>
            <a:lvl1pPr defTabSz="479044">
              <a:defRPr sz="4920"/>
            </a:lvl1pPr>
          </a:lstStyle>
          <a:p>
            <a:r>
              <a:rPr dirty="0"/>
              <a:t>9. How does Jesus change the perspective from false to true ambition?</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Jesus uses three dimensions through which anxiety can be managed."/>
          <p:cNvSpPr txBox="1">
            <a:spLocks noGrp="1"/>
          </p:cNvSpPr>
          <p:nvPr>
            <p:ph type="body" idx="1"/>
          </p:nvPr>
        </p:nvSpPr>
        <p:spPr>
          <a:prstGeom prst="rect">
            <a:avLst/>
          </a:prstGeom>
        </p:spPr>
        <p:txBody>
          <a:bodyPr/>
          <a:lstStyle/>
          <a:p>
            <a:r>
              <a:t>Jesus uses three dimensions through which anxiety can be managed.</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shutterstock_492375079.pdf" descr="shutterstock_492375079.pdf"/>
          <p:cNvPicPr>
            <a:picLocks noGrp="1" noChangeAspect="1"/>
          </p:cNvPicPr>
          <p:nvPr>
            <p:ph type="pic" idx="13"/>
          </p:nvPr>
        </p:nvPicPr>
        <p:blipFill>
          <a:blip r:embed="rId2"/>
          <a:srcRect l="17642" r="17642"/>
          <a:stretch>
            <a:fillRect/>
          </a:stretch>
        </p:blipFill>
        <p:spPr>
          <a:xfrm>
            <a:off x="6718300" y="762000"/>
            <a:ext cx="5334000" cy="8242300"/>
          </a:xfrm>
          <a:prstGeom prst="rect">
            <a:avLst/>
          </a:prstGeom>
        </p:spPr>
      </p:pic>
      <p:sp>
        <p:nvSpPr>
          <p:cNvPr id="173" name="10. The intellectual dimension"/>
          <p:cNvSpPr txBox="1">
            <a:spLocks noGrp="1"/>
          </p:cNvSpPr>
          <p:nvPr>
            <p:ph type="title"/>
          </p:nvPr>
        </p:nvSpPr>
        <p:spPr>
          <a:xfrm>
            <a:off x="419100" y="2656433"/>
            <a:ext cx="6014542" cy="4039444"/>
          </a:xfrm>
          <a:prstGeom prst="rect">
            <a:avLst/>
          </a:prstGeom>
        </p:spPr>
        <p:txBody>
          <a:bodyPr/>
          <a:lstStyle/>
          <a:p>
            <a:r>
              <a:rPr dirty="0"/>
              <a:t>10. The </a:t>
            </a:r>
            <a:r>
              <a:rPr lang="en-US" dirty="0"/>
              <a:t>i</a:t>
            </a:r>
            <a:r>
              <a:rPr dirty="0"/>
              <a:t>ntellectual </a:t>
            </a:r>
            <a:r>
              <a:rPr lang="en-US" dirty="0"/>
              <a:t>d</a:t>
            </a:r>
            <a:r>
              <a:rPr dirty="0"/>
              <a:t>imension</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logic has an irresistible force and is emphasized in verse 27, &quot;Who of you by worring can add a single hour to his life.”…"/>
          <p:cNvSpPr txBox="1">
            <a:spLocks noGrp="1"/>
          </p:cNvSpPr>
          <p:nvPr>
            <p:ph type="body" idx="1"/>
          </p:nvPr>
        </p:nvSpPr>
        <p:spPr>
          <a:prstGeom prst="rect">
            <a:avLst/>
          </a:prstGeom>
        </p:spPr>
        <p:txBody>
          <a:bodyPr/>
          <a:lstStyle/>
          <a:p>
            <a:r>
              <a:rPr lang="en-US" dirty="0"/>
              <a:t>L</a:t>
            </a:r>
            <a:r>
              <a:rPr dirty="0"/>
              <a:t>ogic has an irresistible force and is emphasized in verse 27</a:t>
            </a:r>
            <a:r>
              <a:rPr lang="en-US" dirty="0"/>
              <a:t>:</a:t>
            </a:r>
            <a:r>
              <a:rPr dirty="0"/>
              <a:t> </a:t>
            </a:r>
            <a:r>
              <a:rPr lang="en-US" b="1" dirty="0"/>
              <a:t>“</a:t>
            </a:r>
            <a:r>
              <a:rPr i="1" dirty="0">
                <a:latin typeface="Helvetica"/>
                <a:ea typeface="Helvetica"/>
                <a:cs typeface="Helvetica"/>
                <a:sym typeface="Helvetica"/>
              </a:rPr>
              <a:t>Who of you by worrying can add a single hour to his life.”</a:t>
            </a:r>
          </a:p>
          <a:p>
            <a:r>
              <a:rPr lang="en-US" dirty="0"/>
              <a:t>W</a:t>
            </a:r>
            <a:r>
              <a:rPr dirty="0"/>
              <a:t>orrying can only </a:t>
            </a:r>
            <a:r>
              <a:rPr b="1" dirty="0">
                <a:latin typeface="Helvetica"/>
                <a:ea typeface="Helvetica"/>
                <a:cs typeface="Helvetica"/>
                <a:sym typeface="Helvetica"/>
              </a:rPr>
              <a:t>shorten </a:t>
            </a:r>
            <a:r>
              <a:rPr dirty="0"/>
              <a:t>life</a:t>
            </a:r>
            <a:r>
              <a:rPr lang="en-US" dirty="0"/>
              <a:t>;</a:t>
            </a:r>
            <a:r>
              <a:rPr dirty="0"/>
              <a:t> by no means </a:t>
            </a:r>
            <a:r>
              <a:rPr lang="en-US" dirty="0"/>
              <a:t>can </a:t>
            </a:r>
            <a:r>
              <a:rPr dirty="0"/>
              <a:t>it extend it.</a:t>
            </a:r>
          </a:p>
          <a:p>
            <a:r>
              <a:rPr lang="en-US" dirty="0"/>
              <a:t>I</a:t>
            </a:r>
            <a:r>
              <a:rPr dirty="0"/>
              <a:t>f we leave this issue in God’s hand</a:t>
            </a:r>
            <a:r>
              <a:rPr lang="en-US" dirty="0"/>
              <a:t>s</a:t>
            </a:r>
            <a:r>
              <a:rPr dirty="0"/>
              <a:t> (it cannot be otherwise), wouldn’t it be wise </a:t>
            </a:r>
            <a:r>
              <a:rPr b="1" dirty="0">
                <a:latin typeface="Helvetica"/>
                <a:ea typeface="Helvetica"/>
                <a:cs typeface="Helvetica"/>
                <a:sym typeface="Helvetica"/>
              </a:rPr>
              <a:t>to trust Him </a:t>
            </a:r>
            <a:r>
              <a:rPr dirty="0"/>
              <a:t>in smaller things, as</a:t>
            </a:r>
            <a:r>
              <a:rPr lang="en-US" dirty="0"/>
              <a:t> with</a:t>
            </a:r>
            <a:r>
              <a:rPr dirty="0"/>
              <a:t> food and clothing?</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7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shutterstock_1102985969.pdf" descr="shutterstock_1102985969.pdf"/>
          <p:cNvPicPr>
            <a:picLocks noGrp="1" noChangeAspect="1"/>
          </p:cNvPicPr>
          <p:nvPr>
            <p:ph type="pic" idx="13"/>
          </p:nvPr>
        </p:nvPicPr>
        <p:blipFill>
          <a:blip r:embed="rId2"/>
          <a:srcRect l="17642" r="17642"/>
          <a:stretch>
            <a:fillRect/>
          </a:stretch>
        </p:blipFill>
        <p:spPr>
          <a:xfrm>
            <a:off x="6718300" y="762000"/>
            <a:ext cx="5334000" cy="8242300"/>
          </a:xfrm>
          <a:prstGeom prst="rect">
            <a:avLst/>
          </a:prstGeom>
        </p:spPr>
      </p:pic>
      <p:sp>
        <p:nvSpPr>
          <p:cNvPr id="178" name="11. The Emotional Dimension"/>
          <p:cNvSpPr txBox="1">
            <a:spLocks noGrp="1"/>
          </p:cNvSpPr>
          <p:nvPr>
            <p:ph type="title"/>
          </p:nvPr>
        </p:nvSpPr>
        <p:spPr>
          <a:xfrm>
            <a:off x="647700" y="3786286"/>
            <a:ext cx="5888038" cy="2193728"/>
          </a:xfrm>
          <a:prstGeom prst="rect">
            <a:avLst/>
          </a:prstGeom>
        </p:spPr>
        <p:txBody>
          <a:bodyPr/>
          <a:lstStyle>
            <a:lvl1pPr defTabSz="549148">
              <a:defRPr sz="5640"/>
            </a:lvl1pPr>
          </a:lstStyle>
          <a:p>
            <a:r>
              <a:rPr dirty="0"/>
              <a:t>11. The </a:t>
            </a:r>
            <a:r>
              <a:rPr lang="en-US" dirty="0"/>
              <a:t>e</a:t>
            </a:r>
            <a:r>
              <a:rPr dirty="0"/>
              <a:t>motional </a:t>
            </a:r>
            <a:r>
              <a:rPr lang="en-US" dirty="0"/>
              <a:t>d</a:t>
            </a:r>
            <a:r>
              <a:rPr dirty="0"/>
              <a:t>imension</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often in the Old Testament, God’s providence is expressed through the care He has fot the other beings: animals, birds (Ps.104, Job 38)…"/>
          <p:cNvSpPr txBox="1">
            <a:spLocks noGrp="1"/>
          </p:cNvSpPr>
          <p:nvPr>
            <p:ph type="body" idx="1"/>
          </p:nvPr>
        </p:nvSpPr>
        <p:spPr>
          <a:xfrm>
            <a:off x="952500" y="1270000"/>
            <a:ext cx="11099800" cy="7854122"/>
          </a:xfrm>
          <a:prstGeom prst="rect">
            <a:avLst/>
          </a:prstGeom>
        </p:spPr>
        <p:txBody>
          <a:bodyPr/>
          <a:lstStyle/>
          <a:p>
            <a:pPr marL="434340" indent="-434340" defTabSz="554990">
              <a:spcBef>
                <a:spcPts val="3900"/>
              </a:spcBef>
              <a:defRPr sz="3609"/>
            </a:pPr>
            <a:r>
              <a:rPr lang="en-US" dirty="0"/>
              <a:t>O</a:t>
            </a:r>
            <a:r>
              <a:rPr dirty="0"/>
              <a:t>ften in the Old Testament, God’s </a:t>
            </a:r>
            <a:r>
              <a:rPr b="1" dirty="0">
                <a:latin typeface="Helvetica"/>
                <a:ea typeface="Helvetica"/>
                <a:cs typeface="Helvetica"/>
                <a:sym typeface="Helvetica"/>
              </a:rPr>
              <a:t>providence </a:t>
            </a:r>
            <a:r>
              <a:rPr dirty="0"/>
              <a:t>is expressed through the care He has fo</a:t>
            </a:r>
            <a:r>
              <a:rPr lang="en-US" dirty="0"/>
              <a:t>r</a:t>
            </a:r>
            <a:r>
              <a:rPr dirty="0"/>
              <a:t> the other beings: animals, birds (Ps.104</a:t>
            </a:r>
            <a:r>
              <a:rPr lang="en-US" dirty="0"/>
              <a:t>;</a:t>
            </a:r>
            <a:r>
              <a:rPr dirty="0"/>
              <a:t> Job 38)</a:t>
            </a:r>
            <a:r>
              <a:rPr lang="en-US" dirty="0"/>
              <a:t>.</a:t>
            </a:r>
            <a:r>
              <a:rPr dirty="0"/>
              <a:t> </a:t>
            </a:r>
          </a:p>
          <a:p>
            <a:pPr marL="434340" indent="-434340" defTabSz="554990">
              <a:spcBef>
                <a:spcPts val="3900"/>
              </a:spcBef>
              <a:defRPr sz="3609"/>
            </a:pPr>
            <a:r>
              <a:rPr lang="en-US" dirty="0"/>
              <a:t>T</a:t>
            </a:r>
            <a:r>
              <a:rPr dirty="0"/>
              <a:t>he first example is from the bird world and the second from the plant world</a:t>
            </a:r>
            <a:r>
              <a:rPr lang="en-US" dirty="0"/>
              <a:t>:</a:t>
            </a:r>
            <a:r>
              <a:rPr dirty="0"/>
              <a:t> </a:t>
            </a:r>
            <a:r>
              <a:rPr b="1" dirty="0">
                <a:latin typeface="Helvetica"/>
                <a:ea typeface="Helvetica"/>
                <a:cs typeface="Helvetica"/>
                <a:sym typeface="Helvetica"/>
              </a:rPr>
              <a:t>the birds of the sky and the lilies in the valley</a:t>
            </a:r>
            <a:r>
              <a:rPr dirty="0"/>
              <a:t>.</a:t>
            </a:r>
            <a:endParaRPr dirty="0">
              <a:latin typeface="Times New Roman"/>
              <a:ea typeface="Times New Roman"/>
              <a:cs typeface="Times New Roman"/>
              <a:sym typeface="Times New Roman"/>
            </a:endParaRPr>
          </a:p>
          <a:p>
            <a:pPr marL="434340" indent="-434340" defTabSz="554990">
              <a:spcBef>
                <a:spcPts val="3900"/>
              </a:spcBef>
              <a:defRPr sz="3609"/>
            </a:pPr>
            <a:r>
              <a:rPr dirty="0"/>
              <a:t>Luther said:</a:t>
            </a:r>
            <a:r>
              <a:rPr i="1" dirty="0">
                <a:latin typeface="Helvetica"/>
                <a:ea typeface="Helvetica"/>
                <a:cs typeface="Helvetica"/>
                <a:sym typeface="Helvetica"/>
              </a:rPr>
              <a:t> </a:t>
            </a:r>
            <a:r>
              <a:rPr lang="en-US" dirty="0"/>
              <a:t>“</a:t>
            </a:r>
            <a:r>
              <a:rPr lang="en-US" i="1" dirty="0">
                <a:latin typeface="Helvetica"/>
                <a:ea typeface="Helvetica"/>
                <a:cs typeface="Helvetica"/>
                <a:sym typeface="Helvetica"/>
              </a:rPr>
              <a:t>I</a:t>
            </a:r>
            <a:r>
              <a:rPr i="1" dirty="0">
                <a:latin typeface="Helvetica"/>
                <a:ea typeface="Helvetica"/>
                <a:cs typeface="Helvetica"/>
                <a:sym typeface="Helvetica"/>
              </a:rPr>
              <a:t>t is a shame for us, and one that we can not escape easily, that in the Gospel a helpless sparrow must become a theologian and preacher to the wisest of people</a:t>
            </a:r>
            <a:r>
              <a:rPr lang="en-US" i="1" dirty="0">
                <a:latin typeface="Helvetica"/>
                <a:ea typeface="Helvetica"/>
                <a:cs typeface="Helvetica"/>
                <a:sym typeface="Helvetica"/>
              </a:rPr>
              <a:t>.</a:t>
            </a:r>
            <a:r>
              <a:rPr i="1" dirty="0">
                <a:latin typeface="Helvetica"/>
                <a:ea typeface="Helvetica"/>
                <a:cs typeface="Helvetica"/>
                <a:sym typeface="Helvetica"/>
              </a:rPr>
              <a:t>... </a:t>
            </a:r>
            <a:r>
              <a:rPr lang="en-US" i="1" dirty="0">
                <a:latin typeface="Helvetica"/>
                <a:ea typeface="Helvetica"/>
                <a:cs typeface="Helvetica"/>
                <a:sym typeface="Helvetica"/>
              </a:rPr>
              <a:t>W</a:t>
            </a:r>
            <a:r>
              <a:rPr i="1" dirty="0">
                <a:latin typeface="Helvetica"/>
                <a:ea typeface="Helvetica"/>
                <a:cs typeface="Helvetica"/>
                <a:sym typeface="Helvetica"/>
              </a:rPr>
              <a:t>henever you listen to a nightingale </a:t>
            </a:r>
            <a:r>
              <a:rPr b="1" i="1" dirty="0">
                <a:latin typeface="Helvetica"/>
                <a:ea typeface="Helvetica"/>
                <a:cs typeface="Helvetica"/>
                <a:sym typeface="Helvetica"/>
              </a:rPr>
              <a:t>you listen to an eminent preacher</a:t>
            </a:r>
            <a:r>
              <a:rPr lang="en-US" b="1" i="1" dirty="0">
                <a:latin typeface="Helvetica"/>
                <a:ea typeface="Helvetica"/>
                <a:cs typeface="Helvetica"/>
                <a:sym typeface="Helvetica"/>
              </a:rPr>
              <a:t>.</a:t>
            </a:r>
            <a:r>
              <a:rPr lang="en-US" b="1" dirty="0"/>
              <a:t>”</a:t>
            </a:r>
            <a:r>
              <a:rPr lang="en-US" dirty="0"/>
              <a:t> </a:t>
            </a:r>
            <a:endParaRPr b="1" i="1" dirty="0">
              <a:latin typeface="Helvetica"/>
              <a:ea typeface="Helvetica"/>
              <a:cs typeface="Helvetica"/>
              <a:sym typeface="Helvetica"/>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8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8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1"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quot;Wonderful lilies, oh, how you show us our mindless agitation&quot; (Spurgeon)…"/>
          <p:cNvSpPr txBox="1">
            <a:spLocks noGrp="1"/>
          </p:cNvSpPr>
          <p:nvPr>
            <p:ph type="body" idx="1"/>
          </p:nvPr>
        </p:nvSpPr>
        <p:spPr>
          <a:prstGeom prst="rect">
            <a:avLst/>
          </a:prstGeom>
        </p:spPr>
        <p:txBody>
          <a:bodyPr/>
          <a:lstStyle/>
          <a:p>
            <a:r>
              <a:rPr lang="en-US" dirty="0"/>
              <a:t> “</a:t>
            </a:r>
            <a:r>
              <a:rPr dirty="0"/>
              <a:t>Wonderful lilies, oh, how you show us our mindless agitation</a:t>
            </a:r>
            <a:r>
              <a:rPr lang="en-US" dirty="0"/>
              <a:t>”</a:t>
            </a:r>
            <a:r>
              <a:rPr dirty="0"/>
              <a:t> (Spurgeon)</a:t>
            </a:r>
            <a:r>
              <a:rPr lang="en-US" dirty="0"/>
              <a:t>.</a:t>
            </a:r>
            <a:r>
              <a:rPr dirty="0"/>
              <a:t> </a:t>
            </a:r>
          </a:p>
          <a:p>
            <a:r>
              <a:rPr lang="en-US" dirty="0"/>
              <a:t>E</a:t>
            </a:r>
            <a:r>
              <a:rPr dirty="0"/>
              <a:t>ach argument ends with the </a:t>
            </a:r>
            <a:r>
              <a:rPr b="1" dirty="0">
                <a:latin typeface="Helvetica"/>
                <a:ea typeface="Helvetica"/>
                <a:cs typeface="Helvetica"/>
                <a:sym typeface="Helvetica"/>
              </a:rPr>
              <a:t>question:</a:t>
            </a:r>
            <a:r>
              <a:rPr dirty="0"/>
              <a:t> </a:t>
            </a:r>
            <a:r>
              <a:rPr i="1" dirty="0">
                <a:latin typeface="Helvetica"/>
                <a:ea typeface="Helvetica"/>
                <a:cs typeface="Helvetica"/>
                <a:sym typeface="Helvetica"/>
              </a:rPr>
              <a:t>Are you not of more value than they?  (v. 26)</a:t>
            </a:r>
            <a:r>
              <a:rPr lang="en-US" i="1" dirty="0">
                <a:latin typeface="Helvetica"/>
                <a:ea typeface="Helvetica"/>
                <a:cs typeface="Helvetica"/>
                <a:sym typeface="Helvetica"/>
              </a:rPr>
              <a:t>.</a:t>
            </a:r>
            <a:r>
              <a:rPr i="1" dirty="0">
                <a:latin typeface="Helvetica"/>
                <a:ea typeface="Helvetica"/>
                <a:cs typeface="Helvetica"/>
                <a:sym typeface="Helvetica"/>
              </a:rPr>
              <a:t> </a:t>
            </a:r>
          </a:p>
          <a:p>
            <a:r>
              <a:rPr lang="en-US" dirty="0"/>
              <a:t>W</a:t>
            </a:r>
            <a:r>
              <a:rPr dirty="0"/>
              <a:t>e are a priority for God, </a:t>
            </a:r>
            <a:r>
              <a:rPr b="1" dirty="0">
                <a:latin typeface="Helvetica"/>
                <a:ea typeface="Helvetica"/>
                <a:cs typeface="Helvetica"/>
                <a:sym typeface="Helvetica"/>
              </a:rPr>
              <a:t>a value </a:t>
            </a:r>
            <a:r>
              <a:rPr dirty="0"/>
              <a:t>that cannot be expressed, the life of His Son.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8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8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1" build="p" bldLvl="5"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Jesus resorts to the emotional dimension because our problem is not with theology, but with desires that cause theology not to be heard…"/>
          <p:cNvSpPr txBox="1">
            <a:spLocks noGrp="1"/>
          </p:cNvSpPr>
          <p:nvPr>
            <p:ph type="body" idx="1"/>
          </p:nvPr>
        </p:nvSpPr>
        <p:spPr>
          <a:prstGeom prst="rect">
            <a:avLst/>
          </a:prstGeom>
        </p:spPr>
        <p:txBody>
          <a:bodyPr/>
          <a:lstStyle/>
          <a:p>
            <a:r>
              <a:rPr dirty="0"/>
              <a:t>Jesus resorts to the emotional dimension because our problem is not with theology, but with desires that cause theology not to be heard</a:t>
            </a:r>
            <a:r>
              <a:rPr lang="en-US" dirty="0"/>
              <a:t>.</a:t>
            </a:r>
            <a:endParaRPr dirty="0"/>
          </a:p>
          <a:p>
            <a:r>
              <a:rPr lang="en-US" dirty="0"/>
              <a:t>T</a:t>
            </a:r>
            <a:r>
              <a:rPr dirty="0"/>
              <a:t>he cross </a:t>
            </a:r>
            <a:r>
              <a:rPr lang="en-US" dirty="0"/>
              <a:t>of</a:t>
            </a:r>
            <a:r>
              <a:rPr dirty="0"/>
              <a:t> Golgotha is not a sermon, but a demonstration of His love.</a:t>
            </a:r>
            <a:endParaRPr i="1" dirty="0">
              <a:latin typeface="Times New Roman"/>
              <a:ea typeface="Times New Roman"/>
              <a:cs typeface="Times New Roman"/>
              <a:sym typeface="Times New Roman"/>
            </a:endParaRPr>
          </a:p>
          <a:p>
            <a:r>
              <a:rPr lang="en-US" dirty="0"/>
              <a:t>T</a:t>
            </a:r>
            <a:r>
              <a:rPr dirty="0"/>
              <a:t>he expression </a:t>
            </a:r>
            <a:r>
              <a:rPr lang="en-US" dirty="0"/>
              <a:t>“</a:t>
            </a:r>
            <a:r>
              <a:rPr b="1" dirty="0">
                <a:latin typeface="Helvetica"/>
                <a:ea typeface="Helvetica"/>
                <a:cs typeface="Helvetica"/>
                <a:sym typeface="Helvetica"/>
              </a:rPr>
              <a:t>of little faith</a:t>
            </a:r>
            <a:r>
              <a:rPr lang="en-US" dirty="0"/>
              <a:t>”</a:t>
            </a:r>
            <a:r>
              <a:rPr lang="en-US" b="1" dirty="0">
                <a:latin typeface="Helvetica"/>
                <a:ea typeface="Helvetica"/>
                <a:cs typeface="Helvetica"/>
                <a:sym typeface="Helvetica"/>
              </a:rPr>
              <a:t> </a:t>
            </a:r>
            <a:r>
              <a:rPr dirty="0"/>
              <a:t>appears </a:t>
            </a:r>
            <a:r>
              <a:rPr lang="en-US" dirty="0"/>
              <a:t>five</a:t>
            </a:r>
            <a:r>
              <a:rPr dirty="0"/>
              <a:t> times in Matthew’s </a:t>
            </a:r>
            <a:r>
              <a:rPr lang="en-US" dirty="0"/>
              <a:t>e</a:t>
            </a:r>
            <a:r>
              <a:rPr dirty="0"/>
              <a:t>pistle</a:t>
            </a:r>
            <a:r>
              <a:rPr lang="en-US" dirty="0"/>
              <a:t>,</a:t>
            </a:r>
            <a:r>
              <a:rPr dirty="0"/>
              <a:t> and each time it refers to the apostles (Mat</a:t>
            </a:r>
            <a:r>
              <a:rPr lang="en-US" dirty="0"/>
              <a:t>t</a:t>
            </a:r>
            <a:r>
              <a:rPr dirty="0"/>
              <a:t>. 6:30).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8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8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1" build="p" bldLvl="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shutterstock_540216280.pdf" descr="shutterstock_540216280.pdf"/>
          <p:cNvPicPr>
            <a:picLocks noGrp="1" noChangeAspect="1"/>
          </p:cNvPicPr>
          <p:nvPr>
            <p:ph type="pic" idx="13"/>
          </p:nvPr>
        </p:nvPicPr>
        <p:blipFill>
          <a:blip r:embed="rId2"/>
          <a:srcRect l="15939" r="15939"/>
          <a:stretch>
            <a:fillRect/>
          </a:stretch>
        </p:blipFill>
        <p:spPr>
          <a:xfrm>
            <a:off x="6718300" y="939800"/>
            <a:ext cx="5334000" cy="8242300"/>
          </a:xfrm>
          <a:prstGeom prst="rect">
            <a:avLst/>
          </a:prstGeom>
        </p:spPr>
      </p:pic>
      <p:sp>
        <p:nvSpPr>
          <p:cNvPr id="187" name="12. The Practical Dimensions"/>
          <p:cNvSpPr txBox="1">
            <a:spLocks noGrp="1"/>
          </p:cNvSpPr>
          <p:nvPr>
            <p:ph type="title"/>
          </p:nvPr>
        </p:nvSpPr>
        <p:spPr>
          <a:xfrm>
            <a:off x="215900" y="2882900"/>
            <a:ext cx="6027540" cy="4000500"/>
          </a:xfrm>
          <a:prstGeom prst="rect">
            <a:avLst/>
          </a:prstGeom>
        </p:spPr>
        <p:txBody>
          <a:bodyPr/>
          <a:lstStyle/>
          <a:p>
            <a:r>
              <a:rPr dirty="0"/>
              <a:t>12. The </a:t>
            </a:r>
            <a:r>
              <a:rPr lang="en-US" dirty="0"/>
              <a:t>p</a:t>
            </a:r>
            <a:r>
              <a:rPr dirty="0"/>
              <a:t>ractical </a:t>
            </a:r>
            <a:r>
              <a:rPr lang="en-US" dirty="0"/>
              <a:t>d</a:t>
            </a:r>
            <a:r>
              <a:rPr dirty="0"/>
              <a:t>imensions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the antidot for anxiety to”seek first the Kingdom of God and His righteousness“  ( v. 33)"/>
          <p:cNvSpPr txBox="1">
            <a:spLocks noGrp="1"/>
          </p:cNvSpPr>
          <p:nvPr>
            <p:ph type="body" idx="1"/>
          </p:nvPr>
        </p:nvSpPr>
        <p:spPr>
          <a:xfrm>
            <a:off x="1270000" y="1562100"/>
            <a:ext cx="11099800" cy="7213600"/>
          </a:xfrm>
          <a:prstGeom prst="rect">
            <a:avLst/>
          </a:prstGeom>
        </p:spPr>
        <p:txBody>
          <a:bodyPr/>
          <a:lstStyle/>
          <a:p>
            <a:r>
              <a:rPr lang="en-US" dirty="0"/>
              <a:t>T</a:t>
            </a:r>
            <a:r>
              <a:rPr dirty="0"/>
              <a:t>he antidot</a:t>
            </a:r>
            <a:r>
              <a:rPr lang="en-US" dirty="0"/>
              <a:t>e</a:t>
            </a:r>
            <a:r>
              <a:rPr dirty="0"/>
              <a:t> for anxiety </a:t>
            </a:r>
            <a:r>
              <a:rPr lang="en-US" dirty="0"/>
              <a:t>is to “seek</a:t>
            </a:r>
            <a:r>
              <a:rPr i="1" dirty="0">
                <a:latin typeface="Helvetica"/>
                <a:ea typeface="Helvetica"/>
                <a:cs typeface="Helvetica"/>
                <a:sym typeface="Helvetica"/>
              </a:rPr>
              <a:t> first the Kingdom of God and His righteousness</a:t>
            </a:r>
            <a:r>
              <a:rPr lang="en-US" dirty="0"/>
              <a:t>”</a:t>
            </a:r>
            <a:r>
              <a:rPr dirty="0"/>
              <a:t>  (v. 33)</a:t>
            </a:r>
            <a:r>
              <a:rPr lang="en-US" dirty="0"/>
              <a:t>.</a:t>
            </a:r>
            <a:endParaRPr dirty="0"/>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it teaches us how weak we are as human beings;…"/>
          <p:cNvSpPr txBox="1">
            <a:spLocks noGrp="1"/>
          </p:cNvSpPr>
          <p:nvPr>
            <p:ph type="body" idx="1"/>
          </p:nvPr>
        </p:nvSpPr>
        <p:spPr>
          <a:prstGeom prst="rect">
            <a:avLst/>
          </a:prstGeom>
        </p:spPr>
        <p:txBody>
          <a:bodyPr/>
          <a:lstStyle/>
          <a:p>
            <a:pPr marL="0" indent="0">
              <a:buNone/>
            </a:pPr>
            <a:r>
              <a:rPr lang="en-US" dirty="0"/>
              <a:t>Ho</a:t>
            </a:r>
            <a:r>
              <a:rPr dirty="0"/>
              <a:t>w </a:t>
            </a:r>
            <a:r>
              <a:rPr b="1" dirty="0">
                <a:latin typeface="Helvetica"/>
                <a:ea typeface="Helvetica"/>
                <a:cs typeface="Helvetica"/>
                <a:sym typeface="Helvetica"/>
              </a:rPr>
              <a:t>weak</a:t>
            </a:r>
            <a:r>
              <a:rPr dirty="0"/>
              <a:t> we are as human beings</a:t>
            </a:r>
            <a:r>
              <a:rPr lang="en-US" dirty="0"/>
              <a:t>:</a:t>
            </a:r>
            <a:endParaRPr dirty="0"/>
          </a:p>
          <a:p>
            <a:r>
              <a:rPr lang="en-US" dirty="0"/>
              <a:t>R</a:t>
            </a:r>
            <a:r>
              <a:rPr dirty="0"/>
              <a:t>eveals the reality that we are not really in </a:t>
            </a:r>
            <a:r>
              <a:rPr b="1" dirty="0">
                <a:latin typeface="Helvetica"/>
                <a:ea typeface="Helvetica"/>
                <a:cs typeface="Helvetica"/>
                <a:sym typeface="Helvetica"/>
              </a:rPr>
              <a:t>control;</a:t>
            </a:r>
            <a:endParaRPr dirty="0">
              <a:latin typeface="Times New Roman"/>
              <a:ea typeface="Times New Roman"/>
              <a:cs typeface="Times New Roman"/>
              <a:sym typeface="Times New Roman"/>
            </a:endParaRPr>
          </a:p>
          <a:p>
            <a:pPr>
              <a:defRPr>
                <a:latin typeface="Helvetica"/>
                <a:ea typeface="Helvetica"/>
                <a:cs typeface="Helvetica"/>
                <a:sym typeface="Helvetica"/>
              </a:defRPr>
            </a:pPr>
            <a:r>
              <a:rPr lang="en-US" dirty="0"/>
              <a:t>S</a:t>
            </a:r>
            <a:r>
              <a:rPr dirty="0"/>
              <a:t>hows what we </a:t>
            </a:r>
            <a:r>
              <a:rPr b="1" dirty="0"/>
              <a:t>are afraid</a:t>
            </a:r>
            <a:r>
              <a:rPr dirty="0"/>
              <a:t> of;</a:t>
            </a:r>
          </a:p>
          <a:p>
            <a:pPr>
              <a:defRPr>
                <a:latin typeface="Helvetica"/>
                <a:ea typeface="Helvetica"/>
                <a:cs typeface="Helvetica"/>
                <a:sym typeface="Helvetica"/>
              </a:defRPr>
            </a:pPr>
            <a:r>
              <a:rPr lang="en-US" dirty="0"/>
              <a:t>Shows us </a:t>
            </a:r>
            <a:r>
              <a:rPr dirty="0"/>
              <a:t>what is important and what </a:t>
            </a:r>
            <a:r>
              <a:rPr b="1" dirty="0"/>
              <a:t>is vanity.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2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2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1"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shutterstock_1258060693.jpg" descr="shutterstock_1258060693.jpg"/>
          <p:cNvPicPr>
            <a:picLocks noGrp="1" noChangeAspect="1"/>
          </p:cNvPicPr>
          <p:nvPr>
            <p:ph type="pic" idx="13"/>
          </p:nvPr>
        </p:nvPicPr>
        <p:blipFill>
          <a:blip r:embed="rId2"/>
          <a:srcRect l="2382" r="2382"/>
          <a:stretch>
            <a:fillRect/>
          </a:stretch>
        </p:blipFill>
        <p:spPr>
          <a:xfrm>
            <a:off x="6718299" y="1149259"/>
            <a:ext cx="5334001" cy="7467782"/>
          </a:xfrm>
          <a:prstGeom prst="rect">
            <a:avLst/>
          </a:prstGeom>
        </p:spPr>
      </p:pic>
      <p:sp>
        <p:nvSpPr>
          <p:cNvPr id="192" name="13. What means to ”seek first the Kingdom of God and His righteousness” from a practical perspective ?"/>
          <p:cNvSpPr txBox="1">
            <a:spLocks noGrp="1"/>
          </p:cNvSpPr>
          <p:nvPr>
            <p:ph type="title"/>
          </p:nvPr>
        </p:nvSpPr>
        <p:spPr>
          <a:xfrm>
            <a:off x="215900" y="2922141"/>
            <a:ext cx="6364437" cy="3922018"/>
          </a:xfrm>
          <a:prstGeom prst="rect">
            <a:avLst/>
          </a:prstGeom>
        </p:spPr>
        <p:txBody>
          <a:bodyPr/>
          <a:lstStyle/>
          <a:p>
            <a:pPr defTabSz="408940">
              <a:defRPr sz="4200"/>
            </a:pPr>
            <a:r>
              <a:rPr dirty="0"/>
              <a:t>13. What </a:t>
            </a:r>
            <a:r>
              <a:rPr lang="en-US" dirty="0"/>
              <a:t>does it </a:t>
            </a:r>
            <a:r>
              <a:rPr dirty="0"/>
              <a:t>mean to </a:t>
            </a:r>
            <a:r>
              <a:rPr lang="en-US" dirty="0"/>
              <a:t>“</a:t>
            </a:r>
            <a:r>
              <a:rPr i="1" dirty="0">
                <a:latin typeface="Helvetica"/>
                <a:ea typeface="Helvetica"/>
                <a:cs typeface="Helvetica"/>
                <a:sym typeface="Helvetica"/>
              </a:rPr>
              <a:t>seek first the Kingdom of God and His righteousness</a:t>
            </a:r>
            <a:r>
              <a:rPr lang="en-US" dirty="0"/>
              <a:t>”</a:t>
            </a:r>
            <a:r>
              <a:rPr dirty="0"/>
              <a:t> from a practical perspective?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His righetousness” means to do everything He has told us in this sermon and implies also our social, missionary and spiritual responsibility.…"/>
          <p:cNvSpPr txBox="1">
            <a:spLocks noGrp="1"/>
          </p:cNvSpPr>
          <p:nvPr>
            <p:ph type="body" idx="1"/>
          </p:nvPr>
        </p:nvSpPr>
        <p:spPr>
          <a:prstGeom prst="rect">
            <a:avLst/>
          </a:prstGeom>
        </p:spPr>
        <p:txBody>
          <a:bodyPr>
            <a:normAutofit fontScale="92500"/>
          </a:bodyPr>
          <a:lstStyle/>
          <a:p>
            <a:pPr marL="452627" indent="-452627" defTabSz="578358">
              <a:spcBef>
                <a:spcPts val="4100"/>
              </a:spcBef>
              <a:defRPr sz="3762"/>
            </a:pPr>
            <a:r>
              <a:rPr lang="en-US" dirty="0"/>
              <a:t>“</a:t>
            </a:r>
            <a:r>
              <a:rPr dirty="0"/>
              <a:t>His righteousness” means to do everything He has told us in this sermon and implies also </a:t>
            </a:r>
            <a:r>
              <a:rPr b="1" dirty="0">
                <a:latin typeface="Helvetica"/>
                <a:ea typeface="Helvetica"/>
                <a:cs typeface="Helvetica"/>
                <a:sym typeface="Helvetica"/>
              </a:rPr>
              <a:t>our social, missionary</a:t>
            </a:r>
            <a:r>
              <a:rPr lang="en-US" b="1" dirty="0">
                <a:latin typeface="Helvetica"/>
                <a:ea typeface="Helvetica"/>
                <a:cs typeface="Helvetica"/>
                <a:sym typeface="Helvetica"/>
              </a:rPr>
              <a:t>,</a:t>
            </a:r>
            <a:r>
              <a:rPr b="1" dirty="0">
                <a:latin typeface="Helvetica"/>
                <a:ea typeface="Helvetica"/>
                <a:cs typeface="Helvetica"/>
                <a:sym typeface="Helvetica"/>
              </a:rPr>
              <a:t> and spiritual responsibility.</a:t>
            </a:r>
          </a:p>
          <a:p>
            <a:pPr marL="0" indent="0" defTabSz="578358">
              <a:spcBef>
                <a:spcPts val="4100"/>
              </a:spcBef>
              <a:buSzTx/>
              <a:buNone/>
              <a:defRPr sz="3762"/>
            </a:pPr>
            <a:r>
              <a:rPr lang="en-US" dirty="0"/>
              <a:t>“</a:t>
            </a:r>
            <a:r>
              <a:rPr i="1" dirty="0">
                <a:latin typeface="Helvetica"/>
                <a:ea typeface="Helvetica"/>
                <a:cs typeface="Helvetica"/>
                <a:sym typeface="Helvetica"/>
              </a:rPr>
              <a:t>Worry is blind and cannot discern the future. But Jesus sees the end from the beginning. In every difficulty He has His way prepared to bring relief. Our heavenly Father has a thousand ways to provide for us, of which we know nothing. Those who accept the one principle of making the service and honor of God supreme will find perplexities vanish, and </a:t>
            </a:r>
            <a:r>
              <a:rPr lang="en-US" i="1" dirty="0">
                <a:latin typeface="Helvetica"/>
                <a:ea typeface="Helvetica"/>
                <a:cs typeface="Helvetica"/>
                <a:sym typeface="Helvetica"/>
              </a:rPr>
              <a:t>a </a:t>
            </a:r>
            <a:r>
              <a:rPr i="1" dirty="0">
                <a:latin typeface="Helvetica"/>
                <a:ea typeface="Helvetica"/>
                <a:cs typeface="Helvetica"/>
                <a:sym typeface="Helvetica"/>
              </a:rPr>
              <a:t>p</a:t>
            </a:r>
            <a:r>
              <a:rPr lang="en-US" i="1" dirty="0">
                <a:latin typeface="Helvetica"/>
                <a:ea typeface="Helvetica"/>
                <a:cs typeface="Helvetica"/>
                <a:sym typeface="Helvetica"/>
              </a:rPr>
              <a:t>l</a:t>
            </a:r>
            <a:r>
              <a:rPr i="1" dirty="0">
                <a:latin typeface="Helvetica"/>
                <a:ea typeface="Helvetica"/>
                <a:cs typeface="Helvetica"/>
                <a:sym typeface="Helvetica"/>
              </a:rPr>
              <a:t>ain path before their feet</a:t>
            </a:r>
            <a:r>
              <a:rPr lang="en-US" dirty="0"/>
              <a:t>”</a:t>
            </a:r>
            <a:r>
              <a:rPr i="1" dirty="0">
                <a:latin typeface="Helvetica"/>
                <a:ea typeface="Helvetica"/>
                <a:cs typeface="Helvetica"/>
                <a:sym typeface="Helvetica"/>
              </a:rPr>
              <a:t> </a:t>
            </a:r>
            <a:r>
              <a:rPr dirty="0">
                <a:latin typeface="Helvetica"/>
                <a:ea typeface="Helvetica"/>
                <a:cs typeface="Helvetica"/>
                <a:sym typeface="Helvetica"/>
              </a:rPr>
              <a:t>(DA</a:t>
            </a:r>
            <a:r>
              <a:rPr lang="en-US" dirty="0">
                <a:latin typeface="Helvetica"/>
                <a:ea typeface="Helvetica"/>
                <a:cs typeface="Helvetica"/>
                <a:sym typeface="Helvetica"/>
              </a:rPr>
              <a:t>,</a:t>
            </a:r>
            <a:r>
              <a:rPr dirty="0">
                <a:latin typeface="Helvetica"/>
                <a:ea typeface="Helvetica"/>
                <a:cs typeface="Helvetica"/>
                <a:sym typeface="Helvetica"/>
              </a:rPr>
              <a:t> 330)</a:t>
            </a:r>
            <a:r>
              <a:rPr lang="en-US" dirty="0">
                <a:latin typeface="Helvetica"/>
                <a:ea typeface="Helvetica"/>
                <a:cs typeface="Helvetica"/>
                <a:sym typeface="Helvetica"/>
              </a:rPr>
              <a:t>.</a:t>
            </a:r>
            <a:r>
              <a:rPr dirty="0">
                <a:latin typeface="Helvetica"/>
                <a:ea typeface="Helvetica"/>
                <a:cs typeface="Helvetica"/>
                <a:sym typeface="Helvetica"/>
              </a:rPr>
              <a:t>  </a:t>
            </a:r>
            <a:r>
              <a:rPr b="1" dirty="0">
                <a:latin typeface="Helvetica"/>
                <a:ea typeface="Helvetica"/>
                <a:cs typeface="Helvetica"/>
                <a:sym typeface="Helvetica"/>
              </a:rP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9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1" build="p" bldLvl="5"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shutterstock_519699817.pdf" descr="shutterstock_519699817.pdf"/>
          <p:cNvPicPr>
            <a:picLocks noGrp="1" noChangeAspect="1"/>
          </p:cNvPicPr>
          <p:nvPr>
            <p:ph type="pic" idx="13"/>
          </p:nvPr>
        </p:nvPicPr>
        <p:blipFill>
          <a:blip r:embed="rId2"/>
          <a:srcRect l="17642" r="17642"/>
          <a:stretch>
            <a:fillRect/>
          </a:stretch>
        </p:blipFill>
        <p:spPr>
          <a:xfrm>
            <a:off x="6718300" y="762000"/>
            <a:ext cx="5334000" cy="8242300"/>
          </a:xfrm>
          <a:prstGeom prst="rect">
            <a:avLst/>
          </a:prstGeom>
        </p:spPr>
      </p:pic>
      <p:sp>
        <p:nvSpPr>
          <p:cNvPr id="199" name="14. Questions instead of conclusion"/>
          <p:cNvSpPr txBox="1">
            <a:spLocks noGrp="1"/>
          </p:cNvSpPr>
          <p:nvPr>
            <p:ph type="title"/>
          </p:nvPr>
        </p:nvSpPr>
        <p:spPr>
          <a:xfrm>
            <a:off x="139700" y="3477766"/>
            <a:ext cx="6086525" cy="2810768"/>
          </a:xfrm>
          <a:prstGeom prst="rect">
            <a:avLst/>
          </a:prstGeom>
        </p:spPr>
        <p:txBody>
          <a:bodyPr/>
          <a:lstStyle>
            <a:lvl1pPr defTabSz="479044">
              <a:defRPr sz="4920"/>
            </a:lvl1pPr>
          </a:lstStyle>
          <a:p>
            <a:r>
              <a:rPr dirty="0"/>
              <a:t>14. Questions </a:t>
            </a:r>
            <a:r>
              <a:rPr lang="en-US" dirty="0"/>
              <a:t>i</a:t>
            </a:r>
            <a:r>
              <a:rPr dirty="0"/>
              <a:t>nstead of </a:t>
            </a:r>
            <a:br>
              <a:rPr lang="en-US" dirty="0"/>
            </a:br>
            <a:r>
              <a:rPr lang="en-US" dirty="0"/>
              <a:t>c</a:t>
            </a:r>
            <a:r>
              <a:rPr dirty="0"/>
              <a:t>onclusion</a:t>
            </a:r>
            <a:r>
              <a:rPr lang="en-US" dirty="0"/>
              <a:t>s</a:t>
            </a:r>
            <a:endParaRPr dirty="0"/>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if the concern is a spiritual barometer do I belong to the group of Jesus, called “of little faith&quot;?…"/>
          <p:cNvSpPr txBox="1">
            <a:spLocks noGrp="1"/>
          </p:cNvSpPr>
          <p:nvPr>
            <p:ph type="body" idx="1"/>
          </p:nvPr>
        </p:nvSpPr>
        <p:spPr>
          <a:prstGeom prst="rect">
            <a:avLst/>
          </a:prstGeom>
        </p:spPr>
        <p:txBody>
          <a:bodyPr>
            <a:normAutofit/>
          </a:bodyPr>
          <a:lstStyle/>
          <a:p>
            <a:pPr marL="448055" indent="-448055" defTabSz="572516">
              <a:spcBef>
                <a:spcPts val="4100"/>
              </a:spcBef>
              <a:defRPr sz="3724"/>
            </a:pPr>
            <a:r>
              <a:rPr lang="en-US" dirty="0"/>
              <a:t>I</a:t>
            </a:r>
            <a:r>
              <a:rPr dirty="0"/>
              <a:t>f concern is a spiritual </a:t>
            </a:r>
            <a:r>
              <a:rPr b="1" dirty="0">
                <a:latin typeface="Helvetica"/>
                <a:ea typeface="Helvetica"/>
                <a:cs typeface="Helvetica"/>
                <a:sym typeface="Helvetica"/>
              </a:rPr>
              <a:t>barometer</a:t>
            </a:r>
            <a:r>
              <a:rPr lang="en-US" b="1" dirty="0">
                <a:latin typeface="Helvetica"/>
                <a:ea typeface="Helvetica"/>
                <a:cs typeface="Helvetica"/>
                <a:sym typeface="Helvetica"/>
              </a:rPr>
              <a:t>,</a:t>
            </a:r>
            <a:r>
              <a:rPr dirty="0"/>
              <a:t> do I belong to the group Jesus called “of little faith</a:t>
            </a:r>
            <a:r>
              <a:rPr lang="en-US" dirty="0"/>
              <a:t>”?</a:t>
            </a:r>
            <a:r>
              <a:rPr dirty="0"/>
              <a:t> </a:t>
            </a:r>
          </a:p>
          <a:p>
            <a:pPr marL="448055" indent="-448055" defTabSz="572516">
              <a:spcBef>
                <a:spcPts val="4100"/>
              </a:spcBef>
              <a:defRPr sz="3724"/>
            </a:pPr>
            <a:r>
              <a:rPr dirty="0"/>
              <a:t>Jesus’ sermon has in its center the prayer</a:t>
            </a:r>
            <a:r>
              <a:rPr lang="en-US" dirty="0"/>
              <a:t>,</a:t>
            </a:r>
            <a:r>
              <a:rPr dirty="0"/>
              <a:t> </a:t>
            </a:r>
            <a:r>
              <a:rPr lang="en-US" dirty="0"/>
              <a:t>“</a:t>
            </a:r>
            <a:r>
              <a:rPr dirty="0"/>
              <a:t>Our Father which ar</a:t>
            </a:r>
            <a:r>
              <a:rPr lang="en-US" dirty="0"/>
              <a:t>t</a:t>
            </a:r>
            <a:r>
              <a:rPr dirty="0"/>
              <a:t> in Heaven…”; </a:t>
            </a:r>
            <a:r>
              <a:rPr lang="en-US" dirty="0"/>
              <a:t>t</a:t>
            </a:r>
            <a:r>
              <a:rPr dirty="0"/>
              <a:t>o what extent is </a:t>
            </a:r>
            <a:r>
              <a:rPr b="1" dirty="0">
                <a:latin typeface="Helvetica"/>
                <a:ea typeface="Helvetica"/>
                <a:cs typeface="Helvetica"/>
                <a:sym typeface="Helvetica"/>
              </a:rPr>
              <a:t>prayer</a:t>
            </a:r>
            <a:r>
              <a:rPr dirty="0"/>
              <a:t> in the center of my life?</a:t>
            </a:r>
          </a:p>
          <a:p>
            <a:pPr marL="448055" indent="-448055" defTabSz="572516">
              <a:spcBef>
                <a:spcPts val="4100"/>
              </a:spcBef>
              <a:defRPr sz="3724"/>
            </a:pPr>
            <a:r>
              <a:rPr lang="en-US" dirty="0"/>
              <a:t>D</a:t>
            </a:r>
            <a:r>
              <a:rPr dirty="0"/>
              <a:t>uring </a:t>
            </a:r>
            <a:r>
              <a:rPr lang="en-US" dirty="0"/>
              <a:t>a </a:t>
            </a:r>
            <a:r>
              <a:rPr dirty="0"/>
              <a:t>crisis we are tempted to think only about ourselves, our family, our health. To what extent does the Sermon on the Mount find an echo in the sense of us </a:t>
            </a:r>
            <a:r>
              <a:rPr b="1" dirty="0">
                <a:latin typeface="Helvetica"/>
                <a:ea typeface="Helvetica"/>
                <a:cs typeface="Helvetica"/>
                <a:sym typeface="Helvetica"/>
              </a:rPr>
              <a:t>being close to those who are suffering or experiencing difficulties</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0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0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0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1"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Jesus' statements are radical, there are no half measures. Is God in the first place of my life or not, in terms of devotion, finances (whether I am or not faithful in tithes and offerings), the usual aspects of life (clothing, food) and relationships?…"/>
          <p:cNvSpPr txBox="1">
            <a:spLocks noGrp="1"/>
          </p:cNvSpPr>
          <p:nvPr>
            <p:ph type="body" idx="1"/>
          </p:nvPr>
        </p:nvSpPr>
        <p:spPr>
          <a:xfrm>
            <a:off x="854765" y="1270000"/>
            <a:ext cx="11197535" cy="7213600"/>
          </a:xfrm>
          <a:prstGeom prst="rect">
            <a:avLst/>
          </a:prstGeom>
        </p:spPr>
        <p:txBody>
          <a:bodyPr/>
          <a:lstStyle/>
          <a:p>
            <a:r>
              <a:rPr dirty="0"/>
              <a:t>Jesus' statements are radical</a:t>
            </a:r>
            <a:r>
              <a:rPr lang="en-US" dirty="0"/>
              <a:t>;</a:t>
            </a:r>
            <a:r>
              <a:rPr dirty="0"/>
              <a:t> there are no half measures. Is God in the</a:t>
            </a:r>
            <a:r>
              <a:rPr b="1" dirty="0">
                <a:latin typeface="Helvetica"/>
                <a:ea typeface="Helvetica"/>
                <a:cs typeface="Helvetica"/>
                <a:sym typeface="Helvetica"/>
              </a:rPr>
              <a:t> first place</a:t>
            </a:r>
            <a:r>
              <a:rPr dirty="0"/>
              <a:t> </a:t>
            </a:r>
            <a:r>
              <a:rPr b="1" dirty="0">
                <a:latin typeface="Helvetica"/>
                <a:ea typeface="Helvetica"/>
                <a:cs typeface="Helvetica"/>
                <a:sym typeface="Helvetica"/>
              </a:rPr>
              <a:t>of my life</a:t>
            </a:r>
            <a:r>
              <a:rPr dirty="0"/>
              <a:t> or not, in terms of devotion, finances (whether I am or </a:t>
            </a:r>
            <a:r>
              <a:rPr lang="en-US" dirty="0"/>
              <a:t>am </a:t>
            </a:r>
            <a:r>
              <a:rPr dirty="0"/>
              <a:t>not faithful in tithes and offerings), the usual aspects of life (clothing, food)</a:t>
            </a:r>
            <a:r>
              <a:rPr lang="en-US" dirty="0"/>
              <a:t>,</a:t>
            </a:r>
            <a:r>
              <a:rPr dirty="0"/>
              <a:t> and relationships?</a:t>
            </a:r>
          </a:p>
          <a:p>
            <a:r>
              <a:rPr dirty="0"/>
              <a:t>The </a:t>
            </a:r>
            <a:r>
              <a:rPr lang="en-US" dirty="0"/>
              <a:t>g</a:t>
            </a:r>
            <a:r>
              <a:rPr dirty="0"/>
              <a:t>l</a:t>
            </a:r>
            <a:r>
              <a:rPr lang="en-US" dirty="0"/>
              <a:t>o</a:t>
            </a:r>
            <a:r>
              <a:rPr dirty="0"/>
              <a:t>bal </a:t>
            </a:r>
            <a:r>
              <a:rPr lang="en-US" dirty="0"/>
              <a:t>c</a:t>
            </a:r>
            <a:r>
              <a:rPr dirty="0"/>
              <a:t>risis is the most appropriate opportunity to analyze our </a:t>
            </a:r>
            <a:r>
              <a:rPr b="1" dirty="0">
                <a:latin typeface="Helvetica"/>
                <a:ea typeface="Helvetica"/>
                <a:cs typeface="Helvetica"/>
                <a:sym typeface="Helvetica"/>
              </a:rPr>
              <a:t>priorities</a:t>
            </a:r>
            <a:r>
              <a:rPr dirty="0"/>
              <a:t> objectively.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0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shutterstock_344447552.jpg" descr="shutterstock_344447552.jpg"/>
          <p:cNvPicPr>
            <a:picLocks noGrp="1" noChangeAspect="1"/>
          </p:cNvPicPr>
          <p:nvPr>
            <p:ph type="pic" idx="13"/>
          </p:nvPr>
        </p:nvPicPr>
        <p:blipFill>
          <a:blip r:embed="rId2"/>
          <a:srcRect l="17907" r="32354"/>
          <a:stretch>
            <a:fillRect/>
          </a:stretch>
        </p:blipFill>
        <p:spPr>
          <a:xfrm>
            <a:off x="6718300" y="1088609"/>
            <a:ext cx="5334000" cy="7157282"/>
          </a:xfrm>
          <a:prstGeom prst="rect">
            <a:avLst/>
          </a:prstGeom>
        </p:spPr>
      </p:pic>
      <p:sp>
        <p:nvSpPr>
          <p:cNvPr id="129" name="2. A sermon for all ages, a sermon for a time of global crisis."/>
          <p:cNvSpPr txBox="1">
            <a:spLocks noGrp="1"/>
          </p:cNvSpPr>
          <p:nvPr>
            <p:ph type="title"/>
          </p:nvPr>
        </p:nvSpPr>
        <p:spPr>
          <a:xfrm>
            <a:off x="381000" y="2598911"/>
            <a:ext cx="5810647" cy="4555778"/>
          </a:xfrm>
          <a:prstGeom prst="rect">
            <a:avLst/>
          </a:prstGeom>
        </p:spPr>
        <p:txBody>
          <a:bodyPr/>
          <a:lstStyle>
            <a:lvl1pPr defTabSz="566674">
              <a:defRPr sz="5820"/>
            </a:lvl1pPr>
          </a:lstStyle>
          <a:p>
            <a:r>
              <a:t>2. A sermon for all ages, a sermon for a time of global crisis.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We must begin reading the Sermon on the Mount by listening carefully to the ending of it and link this ending with the beginning:  ”Therefore whoever hears these saying of Mine and does them, I will like him to a wise man… ( Math. 7: 24), it is ”blessed”"/>
          <p:cNvSpPr txBox="1">
            <a:spLocks noGrp="1"/>
          </p:cNvSpPr>
          <p:nvPr>
            <p:ph type="body" idx="1"/>
          </p:nvPr>
        </p:nvSpPr>
        <p:spPr>
          <a:prstGeom prst="rect">
            <a:avLst/>
          </a:prstGeom>
        </p:spPr>
        <p:txBody>
          <a:bodyPr/>
          <a:lstStyle/>
          <a:p>
            <a:pPr>
              <a:lnSpc>
                <a:spcPct val="150000"/>
              </a:lnSpc>
            </a:pPr>
            <a:r>
              <a:rPr dirty="0"/>
              <a:t>We must begin reading the Sermon on the Mount by listening carefully to the</a:t>
            </a:r>
            <a:r>
              <a:rPr b="1" dirty="0">
                <a:latin typeface="Helvetica"/>
                <a:ea typeface="Helvetica"/>
                <a:cs typeface="Helvetica"/>
                <a:sym typeface="Helvetica"/>
              </a:rPr>
              <a:t> ending</a:t>
            </a:r>
            <a:r>
              <a:rPr dirty="0"/>
              <a:t> of it and link</a:t>
            </a:r>
            <a:r>
              <a:rPr lang="en-US" dirty="0"/>
              <a:t>ing</a:t>
            </a:r>
            <a:r>
              <a:rPr dirty="0"/>
              <a:t> this ending </a:t>
            </a:r>
            <a:r>
              <a:rPr lang="en-US" dirty="0"/>
              <a:t>to</a:t>
            </a:r>
            <a:r>
              <a:rPr dirty="0"/>
              <a:t> the beginning: </a:t>
            </a:r>
            <a:r>
              <a:rPr lang="en-US" dirty="0"/>
              <a:t>“</a:t>
            </a:r>
            <a:r>
              <a:rPr dirty="0"/>
              <a:t>Therefore whoever hears these saying of Mine and does them, I will like him to a wise man</a:t>
            </a:r>
            <a:r>
              <a:rPr lang="en-US" dirty="0"/>
              <a:t>”</a:t>
            </a:r>
            <a:r>
              <a:rPr dirty="0"/>
              <a:t>  </a:t>
            </a:r>
            <a:r>
              <a:rPr lang="en-US" dirty="0"/>
              <a:t>(</a:t>
            </a:r>
            <a:r>
              <a:rPr dirty="0"/>
              <a:t>Mat</a:t>
            </a:r>
            <a:r>
              <a:rPr lang="en-US" dirty="0"/>
              <a:t>t</a:t>
            </a:r>
            <a:r>
              <a:rPr dirty="0"/>
              <a:t>. 7:24)</a:t>
            </a:r>
            <a:r>
              <a:rPr lang="en-US" dirty="0"/>
              <a:t>;</a:t>
            </a:r>
            <a:r>
              <a:rPr dirty="0"/>
              <a:t> it is </a:t>
            </a:r>
            <a:r>
              <a:rPr lang="en-US" dirty="0"/>
              <a:t>“</a:t>
            </a:r>
            <a:r>
              <a:rPr dirty="0"/>
              <a:t>blessed</a:t>
            </a:r>
            <a:r>
              <a:rPr lang="en-US" dirty="0"/>
              <a:t>”</a:t>
            </a:r>
            <a:r>
              <a:rPr dirty="0"/>
              <a:t> (Mat</a:t>
            </a:r>
            <a:r>
              <a:rPr lang="en-US" dirty="0"/>
              <a:t>t.</a:t>
            </a:r>
            <a:r>
              <a:rPr dirty="0"/>
              <a:t> 5:1-12)</a:t>
            </a:r>
            <a:r>
              <a:rPr lang="en-US" dirty="0"/>
              <a:t>.</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shutterstock_125458433.jpg" descr="shutterstock_125458433.jpg"/>
          <p:cNvPicPr>
            <a:picLocks noGrp="1" noChangeAspect="1"/>
          </p:cNvPicPr>
          <p:nvPr>
            <p:ph type="pic" idx="13"/>
          </p:nvPr>
        </p:nvPicPr>
        <p:blipFill>
          <a:blip r:embed="rId2"/>
          <a:srcRect l="11202" r="11202"/>
          <a:stretch>
            <a:fillRect/>
          </a:stretch>
        </p:blipFill>
        <p:spPr>
          <a:xfrm>
            <a:off x="6718300" y="762000"/>
            <a:ext cx="5334000" cy="8242300"/>
          </a:xfrm>
          <a:prstGeom prst="rect">
            <a:avLst/>
          </a:prstGeom>
        </p:spPr>
      </p:pic>
      <p:sp>
        <p:nvSpPr>
          <p:cNvPr id="134" name="3. It is a command, not a suggestion: stop  worrying!"/>
          <p:cNvSpPr txBox="1">
            <a:spLocks noGrp="1"/>
          </p:cNvSpPr>
          <p:nvPr>
            <p:ph type="title"/>
          </p:nvPr>
        </p:nvSpPr>
        <p:spPr>
          <a:xfrm>
            <a:off x="190500" y="2534542"/>
            <a:ext cx="6316514" cy="4684516"/>
          </a:xfrm>
          <a:prstGeom prst="rect">
            <a:avLst/>
          </a:prstGeom>
        </p:spPr>
        <p:txBody>
          <a:bodyPr/>
          <a:lstStyle/>
          <a:p>
            <a:r>
              <a:rPr dirty="0"/>
              <a:t>3. It is a command, not a suggestion:</a:t>
            </a:r>
            <a:r>
              <a:rPr lang="en-US" dirty="0"/>
              <a:t> </a:t>
            </a:r>
            <a:r>
              <a:rPr dirty="0"/>
              <a:t>stop  worrying!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Jesus repeated the command three times: &quot;Do not worry ..&quot; (Math. 6: 25. 31. 34)…"/>
          <p:cNvSpPr txBox="1">
            <a:spLocks noGrp="1"/>
          </p:cNvSpPr>
          <p:nvPr>
            <p:ph type="body" idx="1"/>
          </p:nvPr>
        </p:nvSpPr>
        <p:spPr>
          <a:prstGeom prst="rect">
            <a:avLst/>
          </a:prstGeom>
        </p:spPr>
        <p:txBody>
          <a:bodyPr/>
          <a:lstStyle/>
          <a:p>
            <a:r>
              <a:rPr dirty="0"/>
              <a:t>Jesus repeated the command three times: </a:t>
            </a:r>
            <a:r>
              <a:rPr lang="en-US" dirty="0"/>
              <a:t>“</a:t>
            </a:r>
            <a:r>
              <a:rPr dirty="0"/>
              <a:t>Do not worry</a:t>
            </a:r>
            <a:r>
              <a:rPr lang="en-US" dirty="0"/>
              <a:t> . . .”</a:t>
            </a:r>
            <a:r>
              <a:rPr dirty="0"/>
              <a:t> (Mat</a:t>
            </a:r>
            <a:r>
              <a:rPr lang="en-US" dirty="0"/>
              <a:t>t</a:t>
            </a:r>
            <a:r>
              <a:rPr dirty="0"/>
              <a:t>. 6:25</a:t>
            </a:r>
            <a:r>
              <a:rPr lang="en-US" dirty="0"/>
              <a:t>,</a:t>
            </a:r>
            <a:r>
              <a:rPr dirty="0"/>
              <a:t> 31</a:t>
            </a:r>
            <a:r>
              <a:rPr lang="en-US" dirty="0"/>
              <a:t>,</a:t>
            </a:r>
            <a:r>
              <a:rPr dirty="0"/>
              <a:t> 34)</a:t>
            </a:r>
            <a:r>
              <a:rPr lang="en-US" dirty="0"/>
              <a:t>.</a:t>
            </a:r>
            <a:endParaRPr dirty="0"/>
          </a:p>
          <a:p>
            <a:r>
              <a:rPr lang="en-US" dirty="0"/>
              <a:t>W</a:t>
            </a:r>
            <a:r>
              <a:rPr dirty="0"/>
              <a:t>orry is not our </a:t>
            </a:r>
            <a:r>
              <a:rPr b="1" dirty="0">
                <a:latin typeface="Helvetica"/>
                <a:ea typeface="Helvetica"/>
                <a:cs typeface="Helvetica"/>
                <a:sym typeface="Helvetica"/>
              </a:rPr>
              <a:t>friend</a:t>
            </a:r>
            <a:r>
              <a:rPr dirty="0"/>
              <a:t>, and panic is not our way  (P</a:t>
            </a:r>
            <a:r>
              <a:rPr lang="en-US" dirty="0"/>
              <a:t>ro</a:t>
            </a:r>
            <a:r>
              <a:rPr dirty="0"/>
              <a:t>v. 24:10)</a:t>
            </a:r>
            <a:r>
              <a:rPr lang="en-US" dirty="0"/>
              <a:t>.</a:t>
            </a:r>
            <a:endParaRPr dirty="0"/>
          </a:p>
          <a:p>
            <a:r>
              <a:rPr lang="en-US" dirty="0"/>
              <a:t>“W</a:t>
            </a:r>
            <a:r>
              <a:rPr dirty="0"/>
              <a:t>orry doesn’t release tomorrow of its sorrows, it </a:t>
            </a:r>
            <a:r>
              <a:rPr b="1" dirty="0">
                <a:latin typeface="Helvetica"/>
                <a:ea typeface="Helvetica"/>
                <a:cs typeface="Helvetica"/>
                <a:sym typeface="Helvetica"/>
              </a:rPr>
              <a:t>empties</a:t>
            </a:r>
            <a:r>
              <a:rPr dirty="0"/>
              <a:t> today of its strength</a:t>
            </a:r>
            <a:r>
              <a:rPr lang="en-US" dirty="0"/>
              <a:t>” </a:t>
            </a:r>
            <a:r>
              <a:rPr dirty="0"/>
              <a:t>(Corrie ten Boom)</a:t>
            </a:r>
            <a:r>
              <a:rPr lang="en-US" dirty="0"/>
              <a:t>.</a:t>
            </a:r>
            <a:r>
              <a:rPr dirty="0"/>
              <a:t> </a:t>
            </a:r>
          </a:p>
          <a:p>
            <a:pPr marL="0" indent="0">
              <a:buSzTx/>
              <a:buNone/>
              <a:defRPr i="1">
                <a:latin typeface="Helvetica"/>
                <a:ea typeface="Helvetica"/>
                <a:cs typeface="Helvetica"/>
                <a:sym typeface="Helvetica"/>
              </a:defRPr>
            </a:pPr>
            <a:r>
              <a:rPr lang="en-US" dirty="0"/>
              <a:t>“I</a:t>
            </a:r>
            <a:r>
              <a:rPr dirty="0"/>
              <a:t>t is not the will of God that His people should be weighed down with care</a:t>
            </a:r>
            <a:r>
              <a:rPr lang="en-US" dirty="0"/>
              <a:t>” </a:t>
            </a:r>
            <a:r>
              <a:rPr dirty="0"/>
              <a:t>(SC</a:t>
            </a:r>
            <a:r>
              <a:rPr lang="en-US" dirty="0"/>
              <a:t>,</a:t>
            </a:r>
            <a:r>
              <a:rPr dirty="0"/>
              <a:t> 122)</a:t>
            </a:r>
            <a:r>
              <a:rPr lang="en-US" dirty="0"/>
              <a:t>.</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3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3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shutterstock_691423918.jpg" descr="shutterstock_691423918.jpg"/>
          <p:cNvPicPr>
            <a:picLocks noGrp="1" noChangeAspect="1"/>
          </p:cNvPicPr>
          <p:nvPr>
            <p:ph type="pic" idx="13"/>
          </p:nvPr>
        </p:nvPicPr>
        <p:blipFill>
          <a:blip r:embed="rId2"/>
          <a:srcRect l="13938" r="38283"/>
          <a:stretch>
            <a:fillRect/>
          </a:stretch>
        </p:blipFill>
        <p:spPr>
          <a:xfrm>
            <a:off x="6718300" y="970180"/>
            <a:ext cx="5334000" cy="7457639"/>
          </a:xfrm>
          <a:prstGeom prst="rect">
            <a:avLst/>
          </a:prstGeom>
        </p:spPr>
      </p:pic>
      <p:sp>
        <p:nvSpPr>
          <p:cNvPr id="139" name="4. Anxiety  impacts negatively our health"/>
          <p:cNvSpPr txBox="1">
            <a:spLocks noGrp="1"/>
          </p:cNvSpPr>
          <p:nvPr>
            <p:ph type="title"/>
          </p:nvPr>
        </p:nvSpPr>
        <p:spPr>
          <a:xfrm>
            <a:off x="660400" y="2882900"/>
            <a:ext cx="5660728" cy="4423371"/>
          </a:xfrm>
          <a:prstGeom prst="rect">
            <a:avLst/>
          </a:prstGeom>
        </p:spPr>
        <p:txBody>
          <a:bodyPr/>
          <a:lstStyle/>
          <a:p>
            <a:r>
              <a:rPr dirty="0"/>
              <a:t>4. Anxiety negatively </a:t>
            </a:r>
            <a:r>
              <a:rPr lang="en-US" dirty="0"/>
              <a:t>impacts </a:t>
            </a:r>
            <a:r>
              <a:rPr dirty="0"/>
              <a:t>our health</a:t>
            </a:r>
            <a:r>
              <a:rPr lang="en-US" dirty="0"/>
              <a:t>.</a:t>
            </a:r>
            <a:r>
              <a:rPr dirty="0"/>
              <a:t>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a few effects of chronic worry on our bodies:  fast heartbeats, fatigue,  headaches, inability to concentrate and focus, irritability, muscle aches……"/>
          <p:cNvSpPr txBox="1">
            <a:spLocks noGrp="1"/>
          </p:cNvSpPr>
          <p:nvPr>
            <p:ph type="body" idx="1"/>
          </p:nvPr>
        </p:nvSpPr>
        <p:spPr>
          <a:prstGeom prst="rect">
            <a:avLst/>
          </a:prstGeom>
        </p:spPr>
        <p:txBody>
          <a:bodyPr>
            <a:normAutofit lnSpcReduction="10000"/>
          </a:bodyPr>
          <a:lstStyle/>
          <a:p>
            <a:pPr marL="448055" indent="-448055" defTabSz="572516">
              <a:spcBef>
                <a:spcPts val="4100"/>
              </a:spcBef>
              <a:defRPr sz="3724"/>
            </a:pPr>
            <a:r>
              <a:rPr lang="en-US" dirty="0"/>
              <a:t>A</a:t>
            </a:r>
            <a:r>
              <a:rPr dirty="0"/>
              <a:t> few effects of chronic </a:t>
            </a:r>
            <a:r>
              <a:rPr b="1" dirty="0">
                <a:latin typeface="Helvetica"/>
                <a:ea typeface="Helvetica"/>
                <a:cs typeface="Helvetica"/>
                <a:sym typeface="Helvetica"/>
              </a:rPr>
              <a:t>worry </a:t>
            </a:r>
            <a:r>
              <a:rPr dirty="0"/>
              <a:t>on our bodies:  fast heartbeats, fatigue, headaches, inability to concentrate and focus, irritability, muscle aches</a:t>
            </a:r>
            <a:r>
              <a:rPr lang="en-US" dirty="0"/>
              <a:t> </a:t>
            </a:r>
            <a:r>
              <a:rPr dirty="0"/>
              <a:t>… </a:t>
            </a:r>
          </a:p>
          <a:p>
            <a:pPr marL="448055" indent="-448055" defTabSz="572516">
              <a:spcBef>
                <a:spcPts val="4100"/>
              </a:spcBef>
              <a:defRPr sz="3724"/>
            </a:pPr>
            <a:r>
              <a:rPr lang="en-US" dirty="0"/>
              <a:t>W</a:t>
            </a:r>
            <a:r>
              <a:rPr dirty="0"/>
              <a:t>orry can lead to more serious physical </a:t>
            </a:r>
            <a:r>
              <a:rPr b="1" dirty="0">
                <a:latin typeface="Helvetica"/>
                <a:ea typeface="Helvetica"/>
                <a:cs typeface="Helvetica"/>
                <a:sym typeface="Helvetica"/>
              </a:rPr>
              <a:t>consequences:</a:t>
            </a:r>
            <a:r>
              <a:rPr dirty="0"/>
              <a:t> suppression of immune system, short-term memory, coronary artery disease, hearth attack</a:t>
            </a:r>
            <a:r>
              <a:rPr lang="en-US" dirty="0"/>
              <a:t> </a:t>
            </a:r>
            <a:r>
              <a:rPr dirty="0"/>
              <a:t>…</a:t>
            </a:r>
          </a:p>
          <a:p>
            <a:pPr marL="0" indent="0" defTabSz="572516">
              <a:spcBef>
                <a:spcPts val="4100"/>
              </a:spcBef>
              <a:buSzTx/>
              <a:buNone/>
              <a:defRPr sz="3724" i="1">
                <a:latin typeface="Helvetica"/>
                <a:ea typeface="Helvetica"/>
                <a:cs typeface="Helvetica"/>
                <a:sym typeface="Helvetica"/>
              </a:defRPr>
            </a:pPr>
            <a:r>
              <a:rPr lang="en-US" dirty="0"/>
              <a:t>“</a:t>
            </a:r>
            <a:r>
              <a:rPr dirty="0"/>
              <a:t>The continual worry is wearing out the life forces. Our Lord desires them to lay aside this yoke of bondage</a:t>
            </a:r>
            <a:r>
              <a:rPr lang="en-US" dirty="0"/>
              <a:t>” </a:t>
            </a:r>
            <a:r>
              <a:rPr dirty="0"/>
              <a:t>(DA</a:t>
            </a:r>
            <a:r>
              <a:rPr lang="en-US" dirty="0"/>
              <a:t>,</a:t>
            </a:r>
            <a:r>
              <a:rPr dirty="0"/>
              <a:t> 330)</a:t>
            </a:r>
            <a:r>
              <a:rPr lang="en-US" dirty="0"/>
              <a:t>.</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4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4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4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1" build="p" bldLvl="5" animBg="1" advAuto="0"/>
    </p:bldLst>
  </p:timing>
</p:sld>
</file>

<file path=ppt/theme/theme1.xml><?xml version="1.0" encoding="utf-8"?>
<a:theme xmlns:a="http://schemas.openxmlformats.org/drawingml/2006/main"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
          <a:effectLst>
            <a:outerShdw blurRad="76200" dir="18900000" rotWithShape="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8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214</TotalTime>
  <Words>1529</Words>
  <Application>Microsoft Macintosh PowerPoint</Application>
  <PresentationFormat>Custom</PresentationFormat>
  <Paragraphs>66</Paragraphs>
  <Slides>34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Helvetica</vt:lpstr>
      <vt:lpstr>Helvetica Light</vt:lpstr>
      <vt:lpstr>Helvetica Neue</vt:lpstr>
      <vt:lpstr>Times New Roman</vt:lpstr>
      <vt:lpstr>Gradient</vt:lpstr>
      <vt:lpstr>Stewardship in a Global Crisis</vt:lpstr>
      <vt:lpstr>1. What  does the global crisis teach us?</vt:lpstr>
      <vt:lpstr>PowerPoint Presentation</vt:lpstr>
      <vt:lpstr>2. A sermon for all ages, a sermon for a time of global crisis.</vt:lpstr>
      <vt:lpstr>PowerPoint Presentation</vt:lpstr>
      <vt:lpstr>3. It is a command, not a suggestion: stop  worrying! </vt:lpstr>
      <vt:lpstr>PowerPoint Presentation</vt:lpstr>
      <vt:lpstr>4. Anxiety negatively impacts our health. </vt:lpstr>
      <vt:lpstr>PowerPoint Presentation</vt:lpstr>
      <vt:lpstr>5. Anxiety affects our spirituality. </vt:lpstr>
      <vt:lpstr>PowerPoint Presentation</vt:lpstr>
      <vt:lpstr>6.The bad news— we are all worried.</vt:lpstr>
      <vt:lpstr>PowerPoint Presentation</vt:lpstr>
      <vt:lpstr>7. What is worry, according to   the Bible? </vt:lpstr>
      <vt:lpstr>PowerPoint Presentation</vt:lpstr>
      <vt:lpstr>PowerPoint Presentation</vt:lpstr>
      <vt:lpstr>8. False ambition: own material security.</vt:lpstr>
      <vt:lpstr>PowerPoint Presentation</vt:lpstr>
      <vt:lpstr>PowerPoint Presentation</vt:lpstr>
      <vt:lpstr>9. How does Jesus change the perspective from false to true ambition?</vt:lpstr>
      <vt:lpstr>PowerPoint Presentation</vt:lpstr>
      <vt:lpstr>10. The intellectual dimension</vt:lpstr>
      <vt:lpstr>PowerPoint Presentation</vt:lpstr>
      <vt:lpstr>11. The emotional dimension</vt:lpstr>
      <vt:lpstr>PowerPoint Presentation</vt:lpstr>
      <vt:lpstr>PowerPoint Presentation</vt:lpstr>
      <vt:lpstr>PowerPoint Presentation</vt:lpstr>
      <vt:lpstr>12. The practical dimensions</vt:lpstr>
      <vt:lpstr>PowerPoint Presentation</vt:lpstr>
      <vt:lpstr>13. What does it mean to “seek first the Kingdom of God and His righteousness” from a practical perspective? </vt:lpstr>
      <vt:lpstr>PowerPoint Presentation</vt:lpstr>
      <vt:lpstr>14. Questions instead of  conclusions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Stewardship  in  Global Crisis</dc:title>
  <cp:lastModifiedBy>Blackmer, Sandra</cp:lastModifiedBy>
  <cp:revision>36</cp:revision>
  <dcterms:modified xsi:type="dcterms:W3CDTF">2020-04-05T04:30:46Z</dcterms:modified>
</cp:coreProperties>
</file>