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979" r:id="rId2"/>
    <p:sldId id="1157" r:id="rId3"/>
    <p:sldId id="1173" r:id="rId4"/>
    <p:sldId id="1174" r:id="rId5"/>
    <p:sldId id="1158" r:id="rId6"/>
    <p:sldId id="1159" r:id="rId7"/>
    <p:sldId id="1156" r:id="rId8"/>
    <p:sldId id="1164" r:id="rId9"/>
    <p:sldId id="980" r:id="rId10"/>
    <p:sldId id="1160" r:id="rId11"/>
    <p:sldId id="1177" r:id="rId12"/>
    <p:sldId id="1176" r:id="rId13"/>
    <p:sldId id="1175" r:id="rId14"/>
    <p:sldId id="1161" r:id="rId15"/>
    <p:sldId id="1166" r:id="rId16"/>
    <p:sldId id="1162" r:id="rId17"/>
    <p:sldId id="1165" r:id="rId18"/>
    <p:sldId id="1087" r:id="rId19"/>
    <p:sldId id="983" r:id="rId20"/>
    <p:sldId id="1154" r:id="rId21"/>
    <p:sldId id="1163" r:id="rId22"/>
    <p:sldId id="1155" r:id="rId23"/>
    <p:sldId id="1172" r:id="rId24"/>
    <p:sldId id="1171" r:id="rId25"/>
    <p:sldId id="1169" r:id="rId26"/>
    <p:sldId id="1170" r:id="rId27"/>
    <p:sldId id="1167" r:id="rId28"/>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6AD2"/>
    <a:srgbClr val="6646A5"/>
    <a:srgbClr val="9E91FF"/>
    <a:srgbClr val="000000"/>
    <a:srgbClr val="9E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06"/>
    <p:restoredTop sz="77415"/>
  </p:normalViewPr>
  <p:slideViewPr>
    <p:cSldViewPr snapToGrid="0" snapToObjects="1">
      <p:cViewPr varScale="1">
        <p:scale>
          <a:sx n="68" d="100"/>
          <a:sy n="68" d="100"/>
        </p:scale>
        <p:origin x="1336" y="22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2606147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a:t>
            </a:fld>
            <a:endParaRPr lang="en-US"/>
          </a:p>
        </p:txBody>
      </p:sp>
    </p:spTree>
    <p:extLst>
      <p:ext uri="{BB962C8B-B14F-4D97-AF65-F5344CB8AC3E}">
        <p14:creationId xmlns:p14="http://schemas.microsoft.com/office/powerpoint/2010/main" val="1679603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11</a:t>
            </a:fld>
            <a:endParaRPr lang="en-US"/>
          </a:p>
        </p:txBody>
      </p:sp>
    </p:spTree>
    <p:extLst>
      <p:ext uri="{BB962C8B-B14F-4D97-AF65-F5344CB8AC3E}">
        <p14:creationId xmlns:p14="http://schemas.microsoft.com/office/powerpoint/2010/main" val="3541900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12</a:t>
            </a:fld>
            <a:endParaRPr lang="en-US"/>
          </a:p>
        </p:txBody>
      </p:sp>
    </p:spTree>
    <p:extLst>
      <p:ext uri="{BB962C8B-B14F-4D97-AF65-F5344CB8AC3E}">
        <p14:creationId xmlns:p14="http://schemas.microsoft.com/office/powerpoint/2010/main" val="241085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13</a:t>
            </a:fld>
            <a:endParaRPr lang="en-US"/>
          </a:p>
        </p:txBody>
      </p:sp>
    </p:spTree>
    <p:extLst>
      <p:ext uri="{BB962C8B-B14F-4D97-AF65-F5344CB8AC3E}">
        <p14:creationId xmlns:p14="http://schemas.microsoft.com/office/powerpoint/2010/main" val="919029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14</a:t>
            </a:fld>
            <a:endParaRPr lang="en-US"/>
          </a:p>
        </p:txBody>
      </p:sp>
    </p:spTree>
    <p:extLst>
      <p:ext uri="{BB962C8B-B14F-4D97-AF65-F5344CB8AC3E}">
        <p14:creationId xmlns:p14="http://schemas.microsoft.com/office/powerpoint/2010/main" val="427194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15</a:t>
            </a:fld>
            <a:endParaRPr lang="en-US"/>
          </a:p>
        </p:txBody>
      </p:sp>
    </p:spTree>
    <p:extLst>
      <p:ext uri="{BB962C8B-B14F-4D97-AF65-F5344CB8AC3E}">
        <p14:creationId xmlns:p14="http://schemas.microsoft.com/office/powerpoint/2010/main" val="72752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16</a:t>
            </a:fld>
            <a:endParaRPr lang="en-US"/>
          </a:p>
        </p:txBody>
      </p:sp>
    </p:spTree>
    <p:extLst>
      <p:ext uri="{BB962C8B-B14F-4D97-AF65-F5344CB8AC3E}">
        <p14:creationId xmlns:p14="http://schemas.microsoft.com/office/powerpoint/2010/main" val="1651157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17</a:t>
            </a:fld>
            <a:endParaRPr lang="en-US"/>
          </a:p>
        </p:txBody>
      </p:sp>
    </p:spTree>
    <p:extLst>
      <p:ext uri="{BB962C8B-B14F-4D97-AF65-F5344CB8AC3E}">
        <p14:creationId xmlns:p14="http://schemas.microsoft.com/office/powerpoint/2010/main" val="344023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18</a:t>
            </a:fld>
            <a:endParaRPr lang="en-US"/>
          </a:p>
        </p:txBody>
      </p:sp>
    </p:spTree>
    <p:extLst>
      <p:ext uri="{BB962C8B-B14F-4D97-AF65-F5344CB8AC3E}">
        <p14:creationId xmlns:p14="http://schemas.microsoft.com/office/powerpoint/2010/main" val="2221462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19</a:t>
            </a:fld>
            <a:endParaRPr lang="en-US"/>
          </a:p>
        </p:txBody>
      </p:sp>
    </p:spTree>
    <p:extLst>
      <p:ext uri="{BB962C8B-B14F-4D97-AF65-F5344CB8AC3E}">
        <p14:creationId xmlns:p14="http://schemas.microsoft.com/office/powerpoint/2010/main" val="291203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20</a:t>
            </a:fld>
            <a:endParaRPr lang="en-US"/>
          </a:p>
        </p:txBody>
      </p:sp>
    </p:spTree>
    <p:extLst>
      <p:ext uri="{BB962C8B-B14F-4D97-AF65-F5344CB8AC3E}">
        <p14:creationId xmlns:p14="http://schemas.microsoft.com/office/powerpoint/2010/main" val="97434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a:t>
            </a:fld>
            <a:endParaRPr lang="en-US"/>
          </a:p>
        </p:txBody>
      </p:sp>
    </p:spTree>
    <p:extLst>
      <p:ext uri="{BB962C8B-B14F-4D97-AF65-F5344CB8AC3E}">
        <p14:creationId xmlns:p14="http://schemas.microsoft.com/office/powerpoint/2010/main" val="146902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21</a:t>
            </a:fld>
            <a:endParaRPr lang="en-US"/>
          </a:p>
        </p:txBody>
      </p:sp>
    </p:spTree>
    <p:extLst>
      <p:ext uri="{BB962C8B-B14F-4D97-AF65-F5344CB8AC3E}">
        <p14:creationId xmlns:p14="http://schemas.microsoft.com/office/powerpoint/2010/main" val="147462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NOTES received from Dennis Carlson on Jan. 12, 2021.</a:t>
            </a:r>
          </a:p>
          <a:p>
            <a:endParaRPr lang="en-US" dirty="0"/>
          </a:p>
          <a:p>
            <a:r>
              <a:rPr lang="en-US" sz="2200" b="0" i="0" u="none" strike="noStrike" dirty="0">
                <a:effectLst/>
                <a:latin typeface="Helvetica Neue"/>
                <a:ea typeface="Helvetica Neue"/>
                <a:cs typeface="Helvetica Neue"/>
                <a:sym typeface="Helvetica Neue"/>
              </a:rPr>
              <a:t>n the SS Bible Study Guide this morning there was a very interesting comparison made by the lesson author. When considering the unlimited offer of God to wicked King Ahaz to select a sign and the king rejected God’s offer.</a:t>
            </a:r>
          </a:p>
          <a:p>
            <a:r>
              <a:rPr lang="en-US" sz="2200" b="0" i="0" u="none" strike="noStrike" dirty="0">
                <a:effectLst/>
                <a:latin typeface="Helvetica Neue"/>
                <a:ea typeface="Helvetica Neue"/>
                <a:cs typeface="Helvetica Neue"/>
                <a:sym typeface="Helvetica Neue"/>
              </a:rPr>
              <a:t> </a:t>
            </a:r>
          </a:p>
          <a:p>
            <a:r>
              <a:rPr lang="en-US" sz="2200" b="1" i="0" u="none" strike="noStrike" dirty="0">
                <a:effectLst/>
                <a:latin typeface="Helvetica Neue"/>
                <a:ea typeface="Helvetica Neue"/>
                <a:cs typeface="Helvetica Neue"/>
                <a:sym typeface="Helvetica Neue"/>
              </a:rPr>
              <a:t>Isa 7:11</a:t>
            </a:r>
            <a:r>
              <a:rPr lang="en-US" sz="2200" b="0" i="0" u="none" strike="noStrike" dirty="0">
                <a:effectLst/>
                <a:latin typeface="Helvetica Neue"/>
                <a:ea typeface="Helvetica Neue"/>
                <a:cs typeface="Helvetica Neue"/>
                <a:sym typeface="Helvetica Neue"/>
              </a:rPr>
              <a:t>  “Ask a sign of the LORD your God; let it be deep as </a:t>
            </a:r>
            <a:r>
              <a:rPr lang="en-US" sz="2200" b="0" i="0" u="none" strike="noStrike" dirty="0" err="1">
                <a:effectLst/>
                <a:latin typeface="Helvetica Neue"/>
                <a:ea typeface="Helvetica Neue"/>
                <a:cs typeface="Helvetica Neue"/>
                <a:sym typeface="Helvetica Neue"/>
              </a:rPr>
              <a:t>Sheol</a:t>
            </a:r>
            <a:r>
              <a:rPr lang="en-US" sz="2200" b="0" i="0" u="none" strike="noStrike" dirty="0">
                <a:effectLst/>
                <a:latin typeface="Helvetica Neue"/>
                <a:ea typeface="Helvetica Neue"/>
                <a:cs typeface="Helvetica Neue"/>
                <a:sym typeface="Helvetica Neue"/>
              </a:rPr>
              <a:t> or high as heaven.</a:t>
            </a:r>
          </a:p>
          <a:p>
            <a:r>
              <a:rPr lang="en-US" sz="2200" b="1" i="0" u="none" strike="noStrike" dirty="0">
                <a:effectLst/>
                <a:latin typeface="Helvetica Neue"/>
                <a:ea typeface="Helvetica Neue"/>
                <a:cs typeface="Helvetica Neue"/>
                <a:sym typeface="Helvetica Neue"/>
              </a:rPr>
              <a:t>Isa 7:12</a:t>
            </a:r>
            <a:r>
              <a:rPr lang="en-US" sz="2200" b="0" i="0" u="none" strike="noStrike" dirty="0">
                <a:effectLst/>
                <a:latin typeface="Helvetica Neue"/>
                <a:ea typeface="Helvetica Neue"/>
                <a:cs typeface="Helvetica Neue"/>
                <a:sym typeface="Helvetica Neue"/>
              </a:rPr>
              <a:t>  But Ahaz said, I will not ask, and I will not put the LORD to the test.”</a:t>
            </a:r>
          </a:p>
          <a:p>
            <a:r>
              <a:rPr lang="en-US" sz="2200" b="0" i="0" u="none" strike="noStrike" dirty="0">
                <a:effectLst/>
                <a:latin typeface="Helvetica Neue"/>
                <a:ea typeface="Helvetica Neue"/>
                <a:cs typeface="Helvetica Neue"/>
                <a:sym typeface="Helvetica Neue"/>
              </a:rPr>
              <a:t>The lesson author compared this unlimited offer of God to God’s unlimited offer to every human in Malachi.</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"Bring the full tithe into the storehouse, so that there may be food in my house, and thus put me to the test, says the LORD of hosts; see if I will not open the windows of heaven for you and pour down for you an overflowing blessing."  </a:t>
            </a:r>
            <a:r>
              <a:rPr lang="en-US" sz="2200" b="1" i="0" u="none" strike="noStrike" dirty="0">
                <a:effectLst/>
                <a:latin typeface="Helvetica Neue"/>
                <a:ea typeface="Helvetica Neue"/>
                <a:cs typeface="Helvetica Neue"/>
                <a:sym typeface="Helvetica Neue"/>
              </a:rPr>
              <a:t>Malachi 3:10</a:t>
            </a:r>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When we humans reject God’s unlimited offer of blessings and refuse to trust God in the returning of a faithful, systematic, proportional, tithe and offering we are doing the same as wicked king Ahaz in rejecting God as one who can not be trusted to be active actively blessing our lives. We in essence believe that we must do it ourselves by our own works not by faith in the power and blessings of God.</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had not connected these two texts before. We tend to judge Ahaz as being a wicked unfaithful king. Yet, are we not just as guilty when we allow our local customs, culture, and traditions to take precedence over the clear offer of God of abundant blessings to those who choose to test Him in these important areas (tithe and offering) of stewardship?.</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This could also be applied to Planned Giving when we think that we need to follow the local customs, culture, and traditions that dictate that we must give to our children all of our possessions (assets) and refuse to give any to the support of God’s mission on earth.</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would be interested in your thoughts.</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Dennis Carlson</a:t>
            </a:r>
          </a:p>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22</a:t>
            </a:fld>
            <a:endParaRPr lang="en-US"/>
          </a:p>
        </p:txBody>
      </p:sp>
    </p:spTree>
    <p:extLst>
      <p:ext uri="{BB962C8B-B14F-4D97-AF65-F5344CB8AC3E}">
        <p14:creationId xmlns:p14="http://schemas.microsoft.com/office/powerpoint/2010/main" val="150408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NOTES received from Dennis Carlson on Jan. 12, 2021.</a:t>
            </a:r>
          </a:p>
          <a:p>
            <a:endParaRPr lang="en-US" dirty="0"/>
          </a:p>
          <a:p>
            <a:r>
              <a:rPr lang="en-US" sz="2200" b="0" i="0" u="none" strike="noStrike" dirty="0">
                <a:effectLst/>
                <a:latin typeface="Helvetica Neue"/>
                <a:ea typeface="Helvetica Neue"/>
                <a:cs typeface="Helvetica Neue"/>
                <a:sym typeface="Helvetica Neue"/>
              </a:rPr>
              <a:t>In the SS Bible Study Guide this morning there was a very interesting comparison made by the lesson author. When considering the </a:t>
            </a:r>
            <a:r>
              <a:rPr lang="en-US" sz="2200" b="1" i="0" u="none" strike="noStrike" dirty="0">
                <a:effectLst/>
                <a:latin typeface="Helvetica Neue"/>
                <a:ea typeface="Helvetica Neue"/>
                <a:cs typeface="Helvetica Neue"/>
                <a:sym typeface="Helvetica Neue"/>
              </a:rPr>
              <a:t>unlimited offer of God </a:t>
            </a:r>
            <a:r>
              <a:rPr lang="en-US" sz="2200" b="0" i="0" u="none" strike="noStrike" dirty="0">
                <a:effectLst/>
                <a:latin typeface="Helvetica Neue"/>
                <a:ea typeface="Helvetica Neue"/>
                <a:cs typeface="Helvetica Neue"/>
                <a:sym typeface="Helvetica Neue"/>
              </a:rPr>
              <a:t>to wicked King Ahaz to select a sign and the king rejected God’s offer.</a:t>
            </a:r>
          </a:p>
          <a:p>
            <a:r>
              <a:rPr lang="en-US" sz="2200" b="0" i="0" u="none" strike="noStrike" dirty="0">
                <a:effectLst/>
                <a:latin typeface="Helvetica Neue"/>
                <a:ea typeface="Helvetica Neue"/>
                <a:cs typeface="Helvetica Neue"/>
                <a:sym typeface="Helvetica Neue"/>
              </a:rPr>
              <a:t> </a:t>
            </a:r>
          </a:p>
          <a:p>
            <a:r>
              <a:rPr lang="en-US" sz="2200" b="1" i="0" u="none" strike="noStrike" dirty="0">
                <a:effectLst/>
                <a:latin typeface="Helvetica Neue"/>
                <a:ea typeface="Helvetica Neue"/>
                <a:cs typeface="Helvetica Neue"/>
                <a:sym typeface="Helvetica Neue"/>
              </a:rPr>
              <a:t>Isa 7:11</a:t>
            </a:r>
            <a:r>
              <a:rPr lang="en-US" sz="2200" b="0" i="0" u="none" strike="noStrike" dirty="0">
                <a:effectLst/>
                <a:latin typeface="Helvetica Neue"/>
                <a:ea typeface="Helvetica Neue"/>
                <a:cs typeface="Helvetica Neue"/>
                <a:sym typeface="Helvetica Neue"/>
              </a:rPr>
              <a:t>  “Ask a sign of the LORD your God; let it be deep as </a:t>
            </a:r>
            <a:r>
              <a:rPr lang="en-US" sz="2200" b="0" i="0" u="none" strike="noStrike" dirty="0" err="1">
                <a:effectLst/>
                <a:latin typeface="Helvetica Neue"/>
                <a:ea typeface="Helvetica Neue"/>
                <a:cs typeface="Helvetica Neue"/>
                <a:sym typeface="Helvetica Neue"/>
              </a:rPr>
              <a:t>Sheol</a:t>
            </a:r>
            <a:r>
              <a:rPr lang="en-US" sz="2200" b="0" i="0" u="none" strike="noStrike" dirty="0">
                <a:effectLst/>
                <a:latin typeface="Helvetica Neue"/>
                <a:ea typeface="Helvetica Neue"/>
                <a:cs typeface="Helvetica Neue"/>
                <a:sym typeface="Helvetica Neue"/>
              </a:rPr>
              <a:t> or high as heaven.</a:t>
            </a:r>
          </a:p>
          <a:p>
            <a:r>
              <a:rPr lang="en-US" sz="2200" b="1" i="0" u="none" strike="noStrike" dirty="0">
                <a:effectLst/>
                <a:latin typeface="Helvetica Neue"/>
                <a:ea typeface="Helvetica Neue"/>
                <a:cs typeface="Helvetica Neue"/>
                <a:sym typeface="Helvetica Neue"/>
              </a:rPr>
              <a:t>Isa 7:12</a:t>
            </a:r>
            <a:r>
              <a:rPr lang="en-US" sz="2200" b="0" i="0" u="none" strike="noStrike" dirty="0">
                <a:effectLst/>
                <a:latin typeface="Helvetica Neue"/>
                <a:ea typeface="Helvetica Neue"/>
                <a:cs typeface="Helvetica Neue"/>
                <a:sym typeface="Helvetica Neue"/>
              </a:rPr>
              <a:t>  But Ahaz said, I will not ask, and I will not put the LORD to the test.”</a:t>
            </a:r>
          </a:p>
          <a:p>
            <a:r>
              <a:rPr lang="en-US" sz="2200" b="0" i="0" u="none" strike="noStrike" dirty="0">
                <a:effectLst/>
                <a:latin typeface="Helvetica Neue"/>
                <a:ea typeface="Helvetica Neue"/>
                <a:cs typeface="Helvetica Neue"/>
                <a:sym typeface="Helvetica Neue"/>
              </a:rPr>
              <a:t>The lesson author compared this unlimited offer of God to God’s unlimited offer to every human in Malachi.</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"Bring the full tithe into the storehouse, so that there may be food in my house, and thus put me to the test, says the LORD of hosts; see if I will not open the windows of heaven for you and pour down for you an overflowing blessing."  </a:t>
            </a:r>
            <a:r>
              <a:rPr lang="en-US" sz="2200" b="1" i="0" u="none" strike="noStrike" dirty="0">
                <a:effectLst/>
                <a:latin typeface="Helvetica Neue"/>
                <a:ea typeface="Helvetica Neue"/>
                <a:cs typeface="Helvetica Neue"/>
                <a:sym typeface="Helvetica Neue"/>
              </a:rPr>
              <a:t>Malachi 3:10</a:t>
            </a:r>
            <a:endParaRPr lang="en-US" sz="2200" b="0" i="0" u="none" strike="noStrike" dirty="0">
              <a:effectLst/>
              <a:latin typeface="Helvetica Neue"/>
              <a:ea typeface="Helvetica Neue"/>
              <a:cs typeface="Helvetica Neue"/>
              <a:sym typeface="Helvetica Neue"/>
            </a:endParaRP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When we humans reject God’s unlimited offer of blessings and refuse to trust God in the returning of a faithful, systematic, proportional, tithe and offering we are doing the same as wicked king Ahaz in rejecting God as one who can not be trusted to be active actively blessing our lives. We in essence believe that we must do it ourselves by our own works not by faith in the power and blessings of God.</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had not connected these two texts before. We tend to judge Ahaz as being a wicked unfaithful king. Yet, are we not just as guilty when we allow our local customs, culture, and traditions to take precedence over the clear offer of God of abundant blessings to those who choose to test Him in these important areas (tithe and offering) of stewardship?.</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This could also be applied to Planned Giving when we think that we need to follow the local customs, culture, and traditions that dictate that we must give to our children all of our possessions (assets) and refuse to give any to the support of God’s mission on earth.</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would be interested in your thoughts.</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Dennis Carlson</a:t>
            </a:r>
          </a:p>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23</a:t>
            </a:fld>
            <a:endParaRPr lang="en-US"/>
          </a:p>
        </p:txBody>
      </p:sp>
    </p:spTree>
    <p:extLst>
      <p:ext uri="{BB962C8B-B14F-4D97-AF65-F5344CB8AC3E}">
        <p14:creationId xmlns:p14="http://schemas.microsoft.com/office/powerpoint/2010/main" val="2194800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NOTES received from Dennis Carlson on Jan. 12, 2021.</a:t>
            </a:r>
          </a:p>
          <a:p>
            <a:endParaRPr lang="en-US" dirty="0"/>
          </a:p>
          <a:p>
            <a:r>
              <a:rPr lang="en-US" sz="2200" b="0" i="0" u="none" strike="noStrike" dirty="0">
                <a:effectLst/>
                <a:latin typeface="Helvetica Neue"/>
                <a:ea typeface="Helvetica Neue"/>
                <a:cs typeface="Helvetica Neue"/>
                <a:sym typeface="Helvetica Neue"/>
              </a:rPr>
              <a:t>In the SS Bible Study Guide this morning there was a very interesting comparison made by the lesson author. When considering the </a:t>
            </a:r>
            <a:r>
              <a:rPr lang="en-US" sz="2200" b="1" i="0" u="none" strike="noStrike" dirty="0">
                <a:effectLst/>
                <a:latin typeface="Helvetica Neue"/>
                <a:ea typeface="Helvetica Neue"/>
                <a:cs typeface="Helvetica Neue"/>
                <a:sym typeface="Helvetica Neue"/>
              </a:rPr>
              <a:t>unlimited offer of God </a:t>
            </a:r>
            <a:r>
              <a:rPr lang="en-US" sz="2200" b="0" i="0" u="none" strike="noStrike" dirty="0">
                <a:effectLst/>
                <a:latin typeface="Helvetica Neue"/>
                <a:ea typeface="Helvetica Neue"/>
                <a:cs typeface="Helvetica Neue"/>
                <a:sym typeface="Helvetica Neue"/>
              </a:rPr>
              <a:t>to wicked King Ahaz to select a sign and the king rejected God’s offer.</a:t>
            </a:r>
          </a:p>
          <a:p>
            <a:r>
              <a:rPr lang="en-US" sz="2200" b="0" i="0" u="none" strike="noStrike" dirty="0">
                <a:effectLst/>
                <a:latin typeface="Helvetica Neue"/>
                <a:ea typeface="Helvetica Neue"/>
                <a:cs typeface="Helvetica Neue"/>
                <a:sym typeface="Helvetica Neue"/>
              </a:rPr>
              <a:t> </a:t>
            </a:r>
          </a:p>
          <a:p>
            <a:r>
              <a:rPr lang="en-US" sz="2200" b="1" i="0" u="none" strike="noStrike" dirty="0">
                <a:effectLst/>
                <a:latin typeface="Helvetica Neue"/>
                <a:ea typeface="Helvetica Neue"/>
                <a:cs typeface="Helvetica Neue"/>
                <a:sym typeface="Helvetica Neue"/>
              </a:rPr>
              <a:t>Isa 7:11</a:t>
            </a:r>
            <a:r>
              <a:rPr lang="en-US" sz="2200" b="0" i="0" u="none" strike="noStrike" dirty="0">
                <a:effectLst/>
                <a:latin typeface="Helvetica Neue"/>
                <a:ea typeface="Helvetica Neue"/>
                <a:cs typeface="Helvetica Neue"/>
                <a:sym typeface="Helvetica Neue"/>
              </a:rPr>
              <a:t>  “Ask a sign of the LORD your God; let it be deep as </a:t>
            </a:r>
            <a:r>
              <a:rPr lang="en-US" sz="2200" b="0" i="0" u="none" strike="noStrike" dirty="0" err="1">
                <a:effectLst/>
                <a:latin typeface="Helvetica Neue"/>
                <a:ea typeface="Helvetica Neue"/>
                <a:cs typeface="Helvetica Neue"/>
                <a:sym typeface="Helvetica Neue"/>
              </a:rPr>
              <a:t>Sheol</a:t>
            </a:r>
            <a:r>
              <a:rPr lang="en-US" sz="2200" b="0" i="0" u="none" strike="noStrike" dirty="0">
                <a:effectLst/>
                <a:latin typeface="Helvetica Neue"/>
                <a:ea typeface="Helvetica Neue"/>
                <a:cs typeface="Helvetica Neue"/>
                <a:sym typeface="Helvetica Neue"/>
              </a:rPr>
              <a:t> or high as heaven.</a:t>
            </a:r>
          </a:p>
          <a:p>
            <a:r>
              <a:rPr lang="en-US" sz="2200" b="1" i="0" u="none" strike="noStrike" dirty="0">
                <a:effectLst/>
                <a:latin typeface="Helvetica Neue"/>
                <a:ea typeface="Helvetica Neue"/>
                <a:cs typeface="Helvetica Neue"/>
                <a:sym typeface="Helvetica Neue"/>
              </a:rPr>
              <a:t>Isa 7:12</a:t>
            </a:r>
            <a:r>
              <a:rPr lang="en-US" sz="2200" b="0" i="0" u="none" strike="noStrike" dirty="0">
                <a:effectLst/>
                <a:latin typeface="Helvetica Neue"/>
                <a:ea typeface="Helvetica Neue"/>
                <a:cs typeface="Helvetica Neue"/>
                <a:sym typeface="Helvetica Neue"/>
              </a:rPr>
              <a:t>  But Ahaz said, I will not ask, and I will not put the LORD to the test.”</a:t>
            </a:r>
          </a:p>
          <a:p>
            <a:r>
              <a:rPr lang="en-US" sz="2200" b="0" i="0" u="none" strike="noStrike" dirty="0">
                <a:effectLst/>
                <a:latin typeface="Helvetica Neue"/>
                <a:ea typeface="Helvetica Neue"/>
                <a:cs typeface="Helvetica Neue"/>
                <a:sym typeface="Helvetica Neue"/>
              </a:rPr>
              <a:t>The lesson author compared this unlimited offer of God to God’s unlimited offer to every human in Malachi.</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"Bring the full tithe into the storehouse, so that there may be food in my house, and thus put me to the test, says the LORD of hosts; see if I will not open the windows of heaven for you and pour down for you an overflowing blessing."  </a:t>
            </a:r>
            <a:r>
              <a:rPr lang="en-US" sz="2200" b="1" i="0" u="none" strike="noStrike" dirty="0">
                <a:effectLst/>
                <a:latin typeface="Helvetica Neue"/>
                <a:ea typeface="Helvetica Neue"/>
                <a:cs typeface="Helvetica Neue"/>
                <a:sym typeface="Helvetica Neue"/>
              </a:rPr>
              <a:t>Malachi 3:10</a:t>
            </a:r>
            <a:endParaRPr lang="en-US" sz="2200" b="0" i="0" u="none" strike="noStrike" dirty="0">
              <a:effectLst/>
              <a:latin typeface="Helvetica Neue"/>
              <a:ea typeface="Helvetica Neue"/>
              <a:cs typeface="Helvetica Neue"/>
              <a:sym typeface="Helvetica Neue"/>
            </a:endParaRP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When we humans reject God’s unlimited offer of blessings and refuse to trust God in the returning of a faithful, systematic, proportional, tithe and offering we are doing the same as wicked king Ahaz in rejecting God as one who can not be trusted to be active actively blessing our lives. We in essence believe that we must do it ourselves by our own works not by faith in the power and blessings of God.</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had not connected these two texts before. We tend to judge Ahaz as being a wicked unfaithful king. Yet, are we not just as guilty when we allow our local customs, culture, and traditions to take precedence over the clear offer of God of abundant blessings to those who choose to test Him in these important areas (tithe and offering) of stewardship?.</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This could also be applied to Planned Giving when we think that we need to follow the local customs, culture, and traditions that dictate that we must give to our children all of our possessions (assets) and refuse to give any to the support of God’s mission on earth.</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would be interested in your thoughts.</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Dennis Carlson</a:t>
            </a:r>
          </a:p>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24</a:t>
            </a:fld>
            <a:endParaRPr lang="en-US"/>
          </a:p>
        </p:txBody>
      </p:sp>
    </p:spTree>
    <p:extLst>
      <p:ext uri="{BB962C8B-B14F-4D97-AF65-F5344CB8AC3E}">
        <p14:creationId xmlns:p14="http://schemas.microsoft.com/office/powerpoint/2010/main" val="1148110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NOTES received from Dennis Carlson on Jan. 12, 2021.</a:t>
            </a:r>
          </a:p>
          <a:p>
            <a:endParaRPr lang="en-US" dirty="0"/>
          </a:p>
          <a:p>
            <a:r>
              <a:rPr lang="en-US" sz="2200" b="0" i="0" u="none" strike="noStrike" dirty="0">
                <a:effectLst/>
                <a:latin typeface="Helvetica Neue"/>
                <a:ea typeface="Helvetica Neue"/>
                <a:cs typeface="Helvetica Neue"/>
                <a:sym typeface="Helvetica Neue"/>
              </a:rPr>
              <a:t>In the SS Bible Study Guide this morning there was a very interesting comparison made by the lesson author. When considering the </a:t>
            </a:r>
            <a:r>
              <a:rPr lang="en-US" sz="2200" b="1" i="0" u="none" strike="noStrike" dirty="0">
                <a:effectLst/>
                <a:latin typeface="Helvetica Neue"/>
                <a:ea typeface="Helvetica Neue"/>
                <a:cs typeface="Helvetica Neue"/>
                <a:sym typeface="Helvetica Neue"/>
              </a:rPr>
              <a:t>unlimited offer of God </a:t>
            </a:r>
            <a:r>
              <a:rPr lang="en-US" sz="2200" b="0" i="0" u="none" strike="noStrike" dirty="0">
                <a:effectLst/>
                <a:latin typeface="Helvetica Neue"/>
                <a:ea typeface="Helvetica Neue"/>
                <a:cs typeface="Helvetica Neue"/>
                <a:sym typeface="Helvetica Neue"/>
              </a:rPr>
              <a:t>to wicked King Ahaz to select a sign and the king rejected God’s offer.</a:t>
            </a:r>
          </a:p>
          <a:p>
            <a:r>
              <a:rPr lang="en-US" sz="2200" b="0" i="0" u="none" strike="noStrike" dirty="0">
                <a:effectLst/>
                <a:latin typeface="Helvetica Neue"/>
                <a:ea typeface="Helvetica Neue"/>
                <a:cs typeface="Helvetica Neue"/>
                <a:sym typeface="Helvetica Neue"/>
              </a:rPr>
              <a:t> </a:t>
            </a:r>
          </a:p>
          <a:p>
            <a:r>
              <a:rPr lang="en-US" sz="2200" b="1" i="0" u="none" strike="noStrike" dirty="0">
                <a:effectLst/>
                <a:latin typeface="Helvetica Neue"/>
                <a:ea typeface="Helvetica Neue"/>
                <a:cs typeface="Helvetica Neue"/>
                <a:sym typeface="Helvetica Neue"/>
              </a:rPr>
              <a:t>Isa 7:11</a:t>
            </a:r>
            <a:r>
              <a:rPr lang="en-US" sz="2200" b="0" i="0" u="none" strike="noStrike" dirty="0">
                <a:effectLst/>
                <a:latin typeface="Helvetica Neue"/>
                <a:ea typeface="Helvetica Neue"/>
                <a:cs typeface="Helvetica Neue"/>
                <a:sym typeface="Helvetica Neue"/>
              </a:rPr>
              <a:t>  “Ask a sign of the LORD your God; let it be deep as </a:t>
            </a:r>
            <a:r>
              <a:rPr lang="en-US" sz="2200" b="0" i="0" u="none" strike="noStrike" dirty="0" err="1">
                <a:effectLst/>
                <a:latin typeface="Helvetica Neue"/>
                <a:ea typeface="Helvetica Neue"/>
                <a:cs typeface="Helvetica Neue"/>
                <a:sym typeface="Helvetica Neue"/>
              </a:rPr>
              <a:t>Sheol</a:t>
            </a:r>
            <a:r>
              <a:rPr lang="en-US" sz="2200" b="0" i="0" u="none" strike="noStrike" dirty="0">
                <a:effectLst/>
                <a:latin typeface="Helvetica Neue"/>
                <a:ea typeface="Helvetica Neue"/>
                <a:cs typeface="Helvetica Neue"/>
                <a:sym typeface="Helvetica Neue"/>
              </a:rPr>
              <a:t> or high as heaven.</a:t>
            </a:r>
          </a:p>
          <a:p>
            <a:r>
              <a:rPr lang="en-US" sz="2200" b="1" i="0" u="none" strike="noStrike" dirty="0">
                <a:effectLst/>
                <a:latin typeface="Helvetica Neue"/>
                <a:ea typeface="Helvetica Neue"/>
                <a:cs typeface="Helvetica Neue"/>
                <a:sym typeface="Helvetica Neue"/>
              </a:rPr>
              <a:t>Isa 7:12</a:t>
            </a:r>
            <a:r>
              <a:rPr lang="en-US" sz="2200" b="0" i="0" u="none" strike="noStrike" dirty="0">
                <a:effectLst/>
                <a:latin typeface="Helvetica Neue"/>
                <a:ea typeface="Helvetica Neue"/>
                <a:cs typeface="Helvetica Neue"/>
                <a:sym typeface="Helvetica Neue"/>
              </a:rPr>
              <a:t>  But Ahaz said, I will not ask, and I will not put the LORD to the test.”</a:t>
            </a:r>
          </a:p>
          <a:p>
            <a:r>
              <a:rPr lang="en-US" sz="2200" b="0" i="0" u="none" strike="noStrike" dirty="0">
                <a:effectLst/>
                <a:latin typeface="Helvetica Neue"/>
                <a:ea typeface="Helvetica Neue"/>
                <a:cs typeface="Helvetica Neue"/>
                <a:sym typeface="Helvetica Neue"/>
              </a:rPr>
              <a:t>The lesson author compared this unlimited offer of God to God’s unlimited offer to every human in Malachi.</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"Bring the full tithe into the storehouse, so that there may be food in my house, and thus put me to the test, says the LORD of hosts; see if I will not open the windows of heaven for you and pour down for you an overflowing blessing."  </a:t>
            </a:r>
            <a:r>
              <a:rPr lang="en-US" sz="2200" b="1" i="0" u="none" strike="noStrike" dirty="0">
                <a:effectLst/>
                <a:latin typeface="Helvetica Neue"/>
                <a:ea typeface="Helvetica Neue"/>
                <a:cs typeface="Helvetica Neue"/>
                <a:sym typeface="Helvetica Neue"/>
              </a:rPr>
              <a:t>Malachi 3:10</a:t>
            </a:r>
            <a:endParaRPr lang="en-US" sz="2200" b="0" i="0" u="none" strike="noStrike" dirty="0">
              <a:effectLst/>
              <a:latin typeface="Helvetica Neue"/>
              <a:ea typeface="Helvetica Neue"/>
              <a:cs typeface="Helvetica Neue"/>
              <a:sym typeface="Helvetica Neue"/>
            </a:endParaRP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When we humans reject God’s unlimited offer of blessings and refuse to trust God in the returning of a faithful, systematic, proportional, tithe and offering we are doing the same as wicked king Ahaz in rejecting God as one who can not be trusted to be active actively blessing our lives. We in essence believe that we must do it ourselves by our own works not by faith in the power and blessings of God.</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had not connected these two texts before. We tend to judge Ahaz as being a wicked unfaithful king. Yet, are we not just as guilty when we allow our local customs, culture, and traditions to take precedence over the clear offer of God of abundant blessings to those who choose to test Him in these important areas (tithe and offering) of stewardship?.</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This could also be applied to Planned Giving when we think that we need to follow the local customs, culture, and traditions that dictate that we must give to our children all of our possessions (assets) and refuse to give any to the support of God’s mission on earth.</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would be interested in your thoughts.</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Dennis Carlson</a:t>
            </a:r>
          </a:p>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25</a:t>
            </a:fld>
            <a:endParaRPr lang="en-US"/>
          </a:p>
        </p:txBody>
      </p:sp>
    </p:spTree>
    <p:extLst>
      <p:ext uri="{BB962C8B-B14F-4D97-AF65-F5344CB8AC3E}">
        <p14:creationId xmlns:p14="http://schemas.microsoft.com/office/powerpoint/2010/main" val="905177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NOTES received from Dennis Carlson on Jan. 12, 2021.</a:t>
            </a:r>
          </a:p>
          <a:p>
            <a:endParaRPr lang="en-US" dirty="0"/>
          </a:p>
          <a:p>
            <a:r>
              <a:rPr lang="en-US" sz="2200" b="0" i="0" u="none" strike="noStrike" dirty="0">
                <a:effectLst/>
                <a:latin typeface="Helvetica Neue"/>
                <a:ea typeface="Helvetica Neue"/>
                <a:cs typeface="Helvetica Neue"/>
                <a:sym typeface="Helvetica Neue"/>
              </a:rPr>
              <a:t>In the SS Bible Study Guide this morning there was a very interesting comparison made by the lesson author. When considering the </a:t>
            </a:r>
            <a:r>
              <a:rPr lang="en-US" sz="2200" b="1" i="0" u="none" strike="noStrike" dirty="0">
                <a:effectLst/>
                <a:latin typeface="Helvetica Neue"/>
                <a:ea typeface="Helvetica Neue"/>
                <a:cs typeface="Helvetica Neue"/>
                <a:sym typeface="Helvetica Neue"/>
              </a:rPr>
              <a:t>unlimited offer of God </a:t>
            </a:r>
            <a:r>
              <a:rPr lang="en-US" sz="2200" b="0" i="0" u="none" strike="noStrike" dirty="0">
                <a:effectLst/>
                <a:latin typeface="Helvetica Neue"/>
                <a:ea typeface="Helvetica Neue"/>
                <a:cs typeface="Helvetica Neue"/>
                <a:sym typeface="Helvetica Neue"/>
              </a:rPr>
              <a:t>to wicked King Ahaz to select a sign and the king rejected God’s offer.</a:t>
            </a:r>
          </a:p>
          <a:p>
            <a:r>
              <a:rPr lang="en-US" sz="2200" b="0" i="0" u="none" strike="noStrike" dirty="0">
                <a:effectLst/>
                <a:latin typeface="Helvetica Neue"/>
                <a:ea typeface="Helvetica Neue"/>
                <a:cs typeface="Helvetica Neue"/>
                <a:sym typeface="Helvetica Neue"/>
              </a:rPr>
              <a:t> </a:t>
            </a:r>
          </a:p>
          <a:p>
            <a:r>
              <a:rPr lang="en-US" sz="2200" b="1" i="0" u="none" strike="noStrike" dirty="0">
                <a:effectLst/>
                <a:latin typeface="Helvetica Neue"/>
                <a:ea typeface="Helvetica Neue"/>
                <a:cs typeface="Helvetica Neue"/>
                <a:sym typeface="Helvetica Neue"/>
              </a:rPr>
              <a:t>Isa 7:11</a:t>
            </a:r>
            <a:r>
              <a:rPr lang="en-US" sz="2200" b="0" i="0" u="none" strike="noStrike" dirty="0">
                <a:effectLst/>
                <a:latin typeface="Helvetica Neue"/>
                <a:ea typeface="Helvetica Neue"/>
                <a:cs typeface="Helvetica Neue"/>
                <a:sym typeface="Helvetica Neue"/>
              </a:rPr>
              <a:t>  “Ask a sign of the LORD your God; let it be deep as </a:t>
            </a:r>
            <a:r>
              <a:rPr lang="en-US" sz="2200" b="0" i="0" u="none" strike="noStrike" dirty="0" err="1">
                <a:effectLst/>
                <a:latin typeface="Helvetica Neue"/>
                <a:ea typeface="Helvetica Neue"/>
                <a:cs typeface="Helvetica Neue"/>
                <a:sym typeface="Helvetica Neue"/>
              </a:rPr>
              <a:t>Sheol</a:t>
            </a:r>
            <a:r>
              <a:rPr lang="en-US" sz="2200" b="0" i="0" u="none" strike="noStrike" dirty="0">
                <a:effectLst/>
                <a:latin typeface="Helvetica Neue"/>
                <a:ea typeface="Helvetica Neue"/>
                <a:cs typeface="Helvetica Neue"/>
                <a:sym typeface="Helvetica Neue"/>
              </a:rPr>
              <a:t> or high as heaven.</a:t>
            </a:r>
          </a:p>
          <a:p>
            <a:r>
              <a:rPr lang="en-US" sz="2200" b="1" i="0" u="none" strike="noStrike" dirty="0">
                <a:effectLst/>
                <a:latin typeface="Helvetica Neue"/>
                <a:ea typeface="Helvetica Neue"/>
                <a:cs typeface="Helvetica Neue"/>
                <a:sym typeface="Helvetica Neue"/>
              </a:rPr>
              <a:t>Isa 7:12</a:t>
            </a:r>
            <a:r>
              <a:rPr lang="en-US" sz="2200" b="0" i="0" u="none" strike="noStrike" dirty="0">
                <a:effectLst/>
                <a:latin typeface="Helvetica Neue"/>
                <a:ea typeface="Helvetica Neue"/>
                <a:cs typeface="Helvetica Neue"/>
                <a:sym typeface="Helvetica Neue"/>
              </a:rPr>
              <a:t>  But Ahaz said, I will not ask, and I will not put the LORD to the test.”</a:t>
            </a:r>
          </a:p>
          <a:p>
            <a:r>
              <a:rPr lang="en-US" sz="2200" b="0" i="0" u="none" strike="noStrike" dirty="0">
                <a:effectLst/>
                <a:latin typeface="Helvetica Neue"/>
                <a:ea typeface="Helvetica Neue"/>
                <a:cs typeface="Helvetica Neue"/>
                <a:sym typeface="Helvetica Neue"/>
              </a:rPr>
              <a:t>The lesson author compared this unlimited offer of God to God’s unlimited offer to every human in Malachi.</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"Bring the full tithe into the storehouse, so that there may be food in my house, and thus put me to the test, says the LORD of hosts; see if I will not open the windows of heaven for you and pour down for you an overflowing blessing."  </a:t>
            </a:r>
            <a:r>
              <a:rPr lang="en-US" sz="2200" b="1" i="0" u="none" strike="noStrike" dirty="0">
                <a:effectLst/>
                <a:latin typeface="Helvetica Neue"/>
                <a:ea typeface="Helvetica Neue"/>
                <a:cs typeface="Helvetica Neue"/>
                <a:sym typeface="Helvetica Neue"/>
              </a:rPr>
              <a:t>Malachi 3:10</a:t>
            </a:r>
            <a:endParaRPr lang="en-US" sz="2200" b="0" i="0" u="none" strike="noStrike" dirty="0">
              <a:effectLst/>
              <a:latin typeface="Helvetica Neue"/>
              <a:ea typeface="Helvetica Neue"/>
              <a:cs typeface="Helvetica Neue"/>
              <a:sym typeface="Helvetica Neue"/>
            </a:endParaRP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When we humans reject God’s unlimited offer of blessings and refuse to trust God in the returning of a faithful, systematic, proportional, tithe and offering we are doing the same as wicked king Ahaz in rejecting God as one who can not be trusted to be active actively blessing our lives. We in essence believe that we must do it ourselves by our own works not by faith in the power and blessings of God.</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had not connected these two texts before. We tend to judge Ahaz as being a wicked unfaithful king. Yet, are we not just as guilty when we allow our local customs, culture, and traditions to take precedence over the clear offer of God of abundant blessings to those who choose to test Him in these important areas (tithe and offering) of stewardship?.</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This could also be applied to Planned Giving when we think that we need to follow the local customs, culture, and traditions that dictate that we must give to our children all of our possessions (assets) and refuse to give any to the support of God’s mission on earth.</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would be interested in your thoughts.</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Dennis Carlson</a:t>
            </a:r>
          </a:p>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26</a:t>
            </a:fld>
            <a:endParaRPr lang="en-US"/>
          </a:p>
        </p:txBody>
      </p:sp>
    </p:spTree>
    <p:extLst>
      <p:ext uri="{BB962C8B-B14F-4D97-AF65-F5344CB8AC3E}">
        <p14:creationId xmlns:p14="http://schemas.microsoft.com/office/powerpoint/2010/main" val="2019519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NOTES received from Dennis Carlson on Jan. 12, 2021.</a:t>
            </a:r>
          </a:p>
          <a:p>
            <a:endParaRPr lang="en-US" dirty="0"/>
          </a:p>
          <a:p>
            <a:r>
              <a:rPr lang="en-US" sz="2200" b="0" i="0" u="none" strike="noStrike" dirty="0">
                <a:effectLst/>
                <a:latin typeface="Helvetica Neue"/>
                <a:ea typeface="Helvetica Neue"/>
                <a:cs typeface="Helvetica Neue"/>
                <a:sym typeface="Helvetica Neue"/>
              </a:rPr>
              <a:t>In the SS Bible Study Guide this morning there was a very interesting comparison made by the lesson author. When considering the </a:t>
            </a:r>
            <a:r>
              <a:rPr lang="en-US" sz="2200" b="1" i="0" u="none" strike="noStrike" dirty="0">
                <a:effectLst/>
                <a:latin typeface="Helvetica Neue"/>
                <a:ea typeface="Helvetica Neue"/>
                <a:cs typeface="Helvetica Neue"/>
                <a:sym typeface="Helvetica Neue"/>
              </a:rPr>
              <a:t>unlimited offer of God </a:t>
            </a:r>
            <a:r>
              <a:rPr lang="en-US" sz="2200" b="0" i="0" u="none" strike="noStrike" dirty="0">
                <a:effectLst/>
                <a:latin typeface="Helvetica Neue"/>
                <a:ea typeface="Helvetica Neue"/>
                <a:cs typeface="Helvetica Neue"/>
                <a:sym typeface="Helvetica Neue"/>
              </a:rPr>
              <a:t>to wicked King Ahaz to select a sign and the king rejected God’s offer.</a:t>
            </a:r>
          </a:p>
          <a:p>
            <a:r>
              <a:rPr lang="en-US" sz="2200" b="0" i="0" u="none" strike="noStrike" dirty="0">
                <a:effectLst/>
                <a:latin typeface="Helvetica Neue"/>
                <a:ea typeface="Helvetica Neue"/>
                <a:cs typeface="Helvetica Neue"/>
                <a:sym typeface="Helvetica Neue"/>
              </a:rPr>
              <a:t> </a:t>
            </a:r>
          </a:p>
          <a:p>
            <a:r>
              <a:rPr lang="en-US" sz="2200" b="1" i="0" u="none" strike="noStrike" dirty="0">
                <a:effectLst/>
                <a:latin typeface="Helvetica Neue"/>
                <a:ea typeface="Helvetica Neue"/>
                <a:cs typeface="Helvetica Neue"/>
                <a:sym typeface="Helvetica Neue"/>
              </a:rPr>
              <a:t>Isa 7:11</a:t>
            </a:r>
            <a:r>
              <a:rPr lang="en-US" sz="2200" b="0" i="0" u="none" strike="noStrike" dirty="0">
                <a:effectLst/>
                <a:latin typeface="Helvetica Neue"/>
                <a:ea typeface="Helvetica Neue"/>
                <a:cs typeface="Helvetica Neue"/>
                <a:sym typeface="Helvetica Neue"/>
              </a:rPr>
              <a:t>  “Ask a sign of the LORD your God; let it be deep as </a:t>
            </a:r>
            <a:r>
              <a:rPr lang="en-US" sz="2200" b="0" i="0" u="none" strike="noStrike" dirty="0" err="1">
                <a:effectLst/>
                <a:latin typeface="Helvetica Neue"/>
                <a:ea typeface="Helvetica Neue"/>
                <a:cs typeface="Helvetica Neue"/>
                <a:sym typeface="Helvetica Neue"/>
              </a:rPr>
              <a:t>Sheol</a:t>
            </a:r>
            <a:r>
              <a:rPr lang="en-US" sz="2200" b="0" i="0" u="none" strike="noStrike" dirty="0">
                <a:effectLst/>
                <a:latin typeface="Helvetica Neue"/>
                <a:ea typeface="Helvetica Neue"/>
                <a:cs typeface="Helvetica Neue"/>
                <a:sym typeface="Helvetica Neue"/>
              </a:rPr>
              <a:t> or high as heaven.</a:t>
            </a:r>
          </a:p>
          <a:p>
            <a:r>
              <a:rPr lang="en-US" sz="2200" b="1" i="0" u="none" strike="noStrike" dirty="0">
                <a:effectLst/>
                <a:latin typeface="Helvetica Neue"/>
                <a:ea typeface="Helvetica Neue"/>
                <a:cs typeface="Helvetica Neue"/>
                <a:sym typeface="Helvetica Neue"/>
              </a:rPr>
              <a:t>Isa 7:12</a:t>
            </a:r>
            <a:r>
              <a:rPr lang="en-US" sz="2200" b="0" i="0" u="none" strike="noStrike" dirty="0">
                <a:effectLst/>
                <a:latin typeface="Helvetica Neue"/>
                <a:ea typeface="Helvetica Neue"/>
                <a:cs typeface="Helvetica Neue"/>
                <a:sym typeface="Helvetica Neue"/>
              </a:rPr>
              <a:t>  But Ahaz said, I will not ask, and I will not put the LORD to the test.”</a:t>
            </a:r>
          </a:p>
          <a:p>
            <a:r>
              <a:rPr lang="en-US" sz="2200" b="0" i="0" u="none" strike="noStrike" dirty="0">
                <a:effectLst/>
                <a:latin typeface="Helvetica Neue"/>
                <a:ea typeface="Helvetica Neue"/>
                <a:cs typeface="Helvetica Neue"/>
                <a:sym typeface="Helvetica Neue"/>
              </a:rPr>
              <a:t>The lesson author compared this unlimited offer of God to God’s unlimited offer to every human in Malachi.</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"Bring the full tithe into the storehouse, so that there may be food in my house, and thus put me to the test, says the LORD of hosts; see if I will not open the windows of heaven for you and pour down for you an overflowing blessing."  </a:t>
            </a:r>
            <a:r>
              <a:rPr lang="en-US" sz="2200" b="1" i="0" u="none" strike="noStrike" dirty="0">
                <a:effectLst/>
                <a:latin typeface="Helvetica Neue"/>
                <a:ea typeface="Helvetica Neue"/>
                <a:cs typeface="Helvetica Neue"/>
                <a:sym typeface="Helvetica Neue"/>
              </a:rPr>
              <a:t>Malachi 3:10</a:t>
            </a:r>
            <a:endParaRPr lang="en-US" sz="2200" b="0" i="0" u="none" strike="noStrike" dirty="0">
              <a:effectLst/>
              <a:latin typeface="Helvetica Neue"/>
              <a:ea typeface="Helvetica Neue"/>
              <a:cs typeface="Helvetica Neue"/>
              <a:sym typeface="Helvetica Neue"/>
            </a:endParaRP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When we humans reject God’s unlimited offer of blessings and refuse to trust God in the returning of a faithful, systematic, proportional, tithe and offering we are doing the same as wicked king Ahaz in rejecting God as one who can not be trusted to be active actively blessing our lives. We in essence believe that we must do it ourselves by our own works not by faith in the power and blessings of God.</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had not connected these two texts before. We tend to judge Ahaz as being a wicked unfaithful king. Yet, are we not just as guilty when we allow our local customs, culture, and traditions to take precedence over the clear offer of God of abundant blessings to those who choose to test Him in these important areas (tithe and offering) of stewardship?.</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This could also be applied to Planned Giving when we think that we need to follow the local customs, culture, and traditions that dictate that we must give to our children all of our possessions (assets) and refuse to give any to the support of God’s mission on earth.</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I would be interested in your thoughts.</a:t>
            </a:r>
          </a:p>
          <a:p>
            <a:r>
              <a:rPr lang="en-US" sz="2200" b="0" i="0" u="none" strike="noStrike" dirty="0">
                <a:effectLst/>
                <a:latin typeface="Helvetica Neue"/>
                <a:ea typeface="Helvetica Neue"/>
                <a:cs typeface="Helvetica Neue"/>
                <a:sym typeface="Helvetica Neue"/>
              </a:rPr>
              <a:t> </a:t>
            </a:r>
          </a:p>
          <a:p>
            <a:r>
              <a:rPr lang="en-US" sz="2200" b="0" i="0" u="none" strike="noStrike" dirty="0">
                <a:effectLst/>
                <a:latin typeface="Helvetica Neue"/>
                <a:ea typeface="Helvetica Neue"/>
                <a:cs typeface="Helvetica Neue"/>
                <a:sym typeface="Helvetica Neue"/>
              </a:rPr>
              <a:t>Dennis Carlson</a:t>
            </a:r>
          </a:p>
          <a:p>
            <a:endParaRPr lang="en-US" dirty="0"/>
          </a:p>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27</a:t>
            </a:fld>
            <a:endParaRPr lang="en-US"/>
          </a:p>
        </p:txBody>
      </p:sp>
    </p:spTree>
    <p:extLst>
      <p:ext uri="{BB962C8B-B14F-4D97-AF65-F5344CB8AC3E}">
        <p14:creationId xmlns:p14="http://schemas.microsoft.com/office/powerpoint/2010/main" val="255814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3</a:t>
            </a:fld>
            <a:endParaRPr lang="en-US"/>
          </a:p>
        </p:txBody>
      </p:sp>
    </p:spTree>
    <p:extLst>
      <p:ext uri="{BB962C8B-B14F-4D97-AF65-F5344CB8AC3E}">
        <p14:creationId xmlns:p14="http://schemas.microsoft.com/office/powerpoint/2010/main" val="197022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4</a:t>
            </a:fld>
            <a:endParaRPr lang="en-US"/>
          </a:p>
        </p:txBody>
      </p:sp>
    </p:spTree>
    <p:extLst>
      <p:ext uri="{BB962C8B-B14F-4D97-AF65-F5344CB8AC3E}">
        <p14:creationId xmlns:p14="http://schemas.microsoft.com/office/powerpoint/2010/main" val="182095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5</a:t>
            </a:fld>
            <a:endParaRPr lang="en-US"/>
          </a:p>
        </p:txBody>
      </p:sp>
    </p:spTree>
    <p:extLst>
      <p:ext uri="{BB962C8B-B14F-4D97-AF65-F5344CB8AC3E}">
        <p14:creationId xmlns:p14="http://schemas.microsoft.com/office/powerpoint/2010/main" val="174505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6</a:t>
            </a:fld>
            <a:endParaRPr lang="en-US"/>
          </a:p>
        </p:txBody>
      </p:sp>
    </p:spTree>
    <p:extLst>
      <p:ext uri="{BB962C8B-B14F-4D97-AF65-F5344CB8AC3E}">
        <p14:creationId xmlns:p14="http://schemas.microsoft.com/office/powerpoint/2010/main" val="297500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7</a:t>
            </a:fld>
            <a:endParaRPr lang="en-US"/>
          </a:p>
        </p:txBody>
      </p:sp>
    </p:spTree>
    <p:extLst>
      <p:ext uri="{BB962C8B-B14F-4D97-AF65-F5344CB8AC3E}">
        <p14:creationId xmlns:p14="http://schemas.microsoft.com/office/powerpoint/2010/main" val="252750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8</a:t>
            </a:fld>
            <a:endParaRPr lang="en-US"/>
          </a:p>
        </p:txBody>
      </p:sp>
    </p:spTree>
    <p:extLst>
      <p:ext uri="{BB962C8B-B14F-4D97-AF65-F5344CB8AC3E}">
        <p14:creationId xmlns:p14="http://schemas.microsoft.com/office/powerpoint/2010/main" val="286840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10</a:t>
            </a:fld>
            <a:endParaRPr lang="en-US"/>
          </a:p>
        </p:txBody>
      </p:sp>
    </p:spTree>
    <p:extLst>
      <p:ext uri="{BB962C8B-B14F-4D97-AF65-F5344CB8AC3E}">
        <p14:creationId xmlns:p14="http://schemas.microsoft.com/office/powerpoint/2010/main" val="3190396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Shape 26"/>
          <p:cNvSpPr/>
          <p:nvPr/>
        </p:nvSpPr>
        <p:spPr>
          <a:xfrm flipV="1">
            <a:off x="10659396" y="7053556"/>
            <a:ext cx="1" cy="1642759"/>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7" name="Shape 27"/>
          <p:cNvSpPr/>
          <p:nvPr/>
        </p:nvSpPr>
        <p:spPr>
          <a:xfrm>
            <a:off x="677355" y="9131300"/>
            <a:ext cx="15999759"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8" name="Shape 28"/>
          <p:cNvSpPr/>
          <p:nvPr/>
        </p:nvSpPr>
        <p:spPr>
          <a:xfrm>
            <a:off x="677355" y="6629400"/>
            <a:ext cx="16000514"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9" name="Shape 29"/>
          <p:cNvSpPr/>
          <p:nvPr/>
        </p:nvSpPr>
        <p:spPr>
          <a:xfrm flipV="1">
            <a:off x="10659396" y="7053556"/>
            <a:ext cx="1" cy="1642759"/>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30" name="Shape 30"/>
          <p:cNvSpPr>
            <a:spLocks noGrp="1"/>
          </p:cNvSpPr>
          <p:nvPr>
            <p:ph type="body" sz="quarter" idx="13"/>
          </p:nvPr>
        </p:nvSpPr>
        <p:spPr>
          <a:xfrm>
            <a:off x="677354" y="6034016"/>
            <a:ext cx="9601493" cy="631968"/>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31" name="Shape 31"/>
          <p:cNvSpPr>
            <a:spLocks noGrp="1"/>
          </p:cNvSpPr>
          <p:nvPr>
            <p:ph type="pic" idx="14"/>
          </p:nvPr>
        </p:nvSpPr>
        <p:spPr>
          <a:xfrm>
            <a:off x="795891" y="633462"/>
            <a:ext cx="15748481" cy="5207001"/>
          </a:xfrm>
          <a:prstGeom prst="rect">
            <a:avLst/>
          </a:prstGeom>
          <a:ln w="9525">
            <a:round/>
          </a:ln>
        </p:spPr>
        <p:txBody>
          <a:bodyPr lIns="91439" tIns="45719" rIns="91439" bIns="45719" anchor="t">
            <a:noAutofit/>
          </a:bodyPr>
          <a:lstStyle/>
          <a:p>
            <a:endParaRPr/>
          </a:p>
        </p:txBody>
      </p:sp>
      <p:sp>
        <p:nvSpPr>
          <p:cNvPr id="32" name="Shape 32"/>
          <p:cNvSpPr>
            <a:spLocks noGrp="1"/>
          </p:cNvSpPr>
          <p:nvPr>
            <p:ph type="title"/>
          </p:nvPr>
        </p:nvSpPr>
        <p:spPr>
          <a:xfrm>
            <a:off x="677354" y="6680200"/>
            <a:ext cx="9601493" cy="2413000"/>
          </a:xfrm>
          <a:prstGeom prst="rect">
            <a:avLst/>
          </a:prstGeom>
        </p:spPr>
        <p:txBody>
          <a:bodyPr/>
          <a:lstStyle>
            <a:lvl1pPr algn="l"/>
          </a:lstStyle>
          <a:p>
            <a:r>
              <a:t>Title Text</a:t>
            </a:r>
          </a:p>
        </p:txBody>
      </p:sp>
      <p:sp>
        <p:nvSpPr>
          <p:cNvPr id="33" name="Shape 33"/>
          <p:cNvSpPr>
            <a:spLocks noGrp="1"/>
          </p:cNvSpPr>
          <p:nvPr>
            <p:ph type="body" sz="quarter" idx="1"/>
          </p:nvPr>
        </p:nvSpPr>
        <p:spPr>
          <a:xfrm>
            <a:off x="11040871" y="6680200"/>
            <a:ext cx="5655906" cy="2413000"/>
          </a:xfrm>
          <a:prstGeom prst="rect">
            <a:avLst/>
          </a:prstGeom>
        </p:spPr>
        <p:txBody>
          <a:bodyPr/>
          <a:lstStyle>
            <a:lvl1pPr marL="0" indent="0">
              <a:spcBef>
                <a:spcPts val="0"/>
              </a:spcBef>
              <a:buClrTx/>
              <a:buSzTx/>
              <a:buFontTx/>
              <a:buNone/>
              <a:defRPr sz="3200"/>
            </a:lvl1pPr>
            <a:lvl2pPr marL="0" indent="304815">
              <a:spcBef>
                <a:spcPts val="0"/>
              </a:spcBef>
              <a:buClrTx/>
              <a:buSzTx/>
              <a:buFontTx/>
              <a:buNone/>
              <a:defRPr sz="3200"/>
            </a:lvl2pPr>
            <a:lvl3pPr marL="0" indent="609630">
              <a:spcBef>
                <a:spcPts val="0"/>
              </a:spcBef>
              <a:buClrTx/>
              <a:buSzTx/>
              <a:buFontTx/>
              <a:buNone/>
              <a:defRPr sz="3200"/>
            </a:lvl3pPr>
            <a:lvl4pPr marL="0" indent="914446">
              <a:spcBef>
                <a:spcPts val="0"/>
              </a:spcBef>
              <a:buClrTx/>
              <a:buSzTx/>
              <a:buFontTx/>
              <a:buNone/>
              <a:defRPr sz="3200"/>
            </a:lvl4pPr>
            <a:lvl5pPr marL="0" indent="1219261">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Shape 49"/>
          <p:cNvSpPr/>
          <p:nvPr/>
        </p:nvSpPr>
        <p:spPr>
          <a:xfrm>
            <a:off x="677354" y="4876800"/>
            <a:ext cx="7568730"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50" name="Shape 50"/>
          <p:cNvSpPr/>
          <p:nvPr/>
        </p:nvSpPr>
        <p:spPr>
          <a:xfrm>
            <a:off x="677354" y="2768600"/>
            <a:ext cx="7568653"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51" name="Shape 51"/>
          <p:cNvSpPr>
            <a:spLocks noGrp="1"/>
          </p:cNvSpPr>
          <p:nvPr>
            <p:ph type="body" sz="quarter" idx="13"/>
          </p:nvPr>
        </p:nvSpPr>
        <p:spPr>
          <a:xfrm>
            <a:off x="677354" y="2047732"/>
            <a:ext cx="7569431" cy="631968"/>
          </a:xfrm>
          <a:prstGeom prst="rect">
            <a:avLst/>
          </a:prstGeom>
        </p:spPr>
        <p:txBody>
          <a:bodyPr anchor="b">
            <a:spAutoFit/>
          </a:bodyPr>
          <a:lstStyle>
            <a:lvl1pPr marL="0" indent="0">
              <a:lnSpc>
                <a:spcPct val="110000"/>
              </a:lnSpc>
              <a:spcBef>
                <a:spcPts val="0"/>
              </a:spcBef>
              <a:buClrTx/>
              <a:buSzTx/>
              <a:buFontTx/>
              <a:buNone/>
              <a:defRPr sz="3200" i="1"/>
            </a:lvl1pPr>
          </a:lstStyle>
          <a:p>
            <a:r>
              <a:t>Lorem Ipsum Dolor</a:t>
            </a:r>
          </a:p>
        </p:txBody>
      </p:sp>
      <p:sp>
        <p:nvSpPr>
          <p:cNvPr id="52" name="Shape 52"/>
          <p:cNvSpPr>
            <a:spLocks noGrp="1"/>
          </p:cNvSpPr>
          <p:nvPr>
            <p:ph type="pic" sz="half" idx="14"/>
          </p:nvPr>
        </p:nvSpPr>
        <p:spPr>
          <a:xfrm>
            <a:off x="9091237" y="647700"/>
            <a:ext cx="7450896" cy="8331201"/>
          </a:xfrm>
          <a:prstGeom prst="rect">
            <a:avLst/>
          </a:prstGeom>
          <a:ln w="9525">
            <a:round/>
          </a:ln>
        </p:spPr>
        <p:txBody>
          <a:bodyPr lIns="91439" tIns="45719" rIns="91439" bIns="45719" anchor="t">
            <a:noAutofit/>
          </a:bodyPr>
          <a:lstStyle/>
          <a:p>
            <a:endParaRPr/>
          </a:p>
        </p:txBody>
      </p:sp>
      <p:sp>
        <p:nvSpPr>
          <p:cNvPr id="53" name="Shape 53"/>
          <p:cNvSpPr>
            <a:spLocks noGrp="1"/>
          </p:cNvSpPr>
          <p:nvPr>
            <p:ph type="title"/>
          </p:nvPr>
        </p:nvSpPr>
        <p:spPr>
          <a:xfrm>
            <a:off x="677354" y="2806700"/>
            <a:ext cx="7569431" cy="2032000"/>
          </a:xfrm>
          <a:prstGeom prst="rect">
            <a:avLst/>
          </a:prstGeom>
        </p:spPr>
        <p:txBody>
          <a:bodyPr/>
          <a:lstStyle>
            <a:lvl1pPr algn="l">
              <a:defRPr sz="7467"/>
            </a:lvl1pPr>
          </a:lstStyle>
          <a:p>
            <a:r>
              <a:t>Title Text</a:t>
            </a:r>
          </a:p>
        </p:txBody>
      </p:sp>
      <p:sp>
        <p:nvSpPr>
          <p:cNvPr id="54" name="Shape 54"/>
          <p:cNvSpPr>
            <a:spLocks noGrp="1"/>
          </p:cNvSpPr>
          <p:nvPr>
            <p:ph type="body" sz="quarter" idx="1"/>
          </p:nvPr>
        </p:nvSpPr>
        <p:spPr>
          <a:xfrm>
            <a:off x="677354" y="5029200"/>
            <a:ext cx="7569431" cy="4013200"/>
          </a:xfrm>
          <a:prstGeom prst="rect">
            <a:avLst/>
          </a:prstGeom>
        </p:spPr>
        <p:txBody>
          <a:bodyPr anchor="t"/>
          <a:lstStyle>
            <a:lvl1pPr marL="0" indent="0">
              <a:spcBef>
                <a:spcPts val="0"/>
              </a:spcBef>
              <a:buClrTx/>
              <a:buSzTx/>
              <a:buFontTx/>
              <a:buNone/>
              <a:defRPr sz="3200"/>
            </a:lvl1pPr>
            <a:lvl2pPr marL="0" indent="304815">
              <a:spcBef>
                <a:spcPts val="0"/>
              </a:spcBef>
              <a:buClrTx/>
              <a:buSzTx/>
              <a:buFontTx/>
              <a:buNone/>
              <a:defRPr sz="3200"/>
            </a:lvl2pPr>
            <a:lvl3pPr marL="0" indent="609630">
              <a:spcBef>
                <a:spcPts val="0"/>
              </a:spcBef>
              <a:buClrTx/>
              <a:buSzTx/>
              <a:buFontTx/>
              <a:buNone/>
              <a:defRPr sz="3200"/>
            </a:lvl3pPr>
            <a:lvl4pPr marL="0" indent="914446">
              <a:spcBef>
                <a:spcPts val="0"/>
              </a:spcBef>
              <a:buClrTx/>
              <a:buSzTx/>
              <a:buFontTx/>
              <a:buNone/>
              <a:defRPr sz="3200"/>
            </a:lvl4pPr>
            <a:lvl5pPr marL="0" indent="1219261">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Shape 89"/>
          <p:cNvSpPr>
            <a:spLocks noGrp="1"/>
          </p:cNvSpPr>
          <p:nvPr>
            <p:ph type="body" idx="1"/>
          </p:nvPr>
        </p:nvSpPr>
        <p:spPr>
          <a:xfrm>
            <a:off x="677354" y="1270000"/>
            <a:ext cx="15985555"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9142038" y="4772800"/>
            <a:ext cx="7332359" cy="4229101"/>
          </a:xfrm>
          <a:prstGeom prst="rect">
            <a:avLst/>
          </a:prstGeom>
          <a:ln w="9525">
            <a:round/>
          </a:ln>
        </p:spPr>
        <p:txBody>
          <a:bodyPr lIns="91439" tIns="45719" rIns="91439" bIns="45719" anchor="t">
            <a:noAutofit/>
          </a:bodyPr>
          <a:lstStyle/>
          <a:p>
            <a:endParaRPr/>
          </a:p>
        </p:txBody>
      </p:sp>
      <p:sp>
        <p:nvSpPr>
          <p:cNvPr id="98" name="Shape 98"/>
          <p:cNvSpPr>
            <a:spLocks noGrp="1"/>
          </p:cNvSpPr>
          <p:nvPr>
            <p:ph type="pic" sz="quarter" idx="14"/>
          </p:nvPr>
        </p:nvSpPr>
        <p:spPr>
          <a:xfrm>
            <a:off x="9147696" y="609600"/>
            <a:ext cx="7332359" cy="3530600"/>
          </a:xfrm>
          <a:prstGeom prst="rect">
            <a:avLst/>
          </a:prstGeom>
          <a:ln w="9525">
            <a:round/>
          </a:ln>
        </p:spPr>
        <p:txBody>
          <a:bodyPr lIns="91439" tIns="45719" rIns="91439" bIns="45719" anchor="t">
            <a:noAutofit/>
          </a:bodyPr>
          <a:lstStyle/>
          <a:p>
            <a:endParaRPr/>
          </a:p>
        </p:txBody>
      </p:sp>
      <p:sp>
        <p:nvSpPr>
          <p:cNvPr id="99" name="Shape 99"/>
          <p:cNvSpPr>
            <a:spLocks noGrp="1"/>
          </p:cNvSpPr>
          <p:nvPr>
            <p:ph type="pic" sz="half" idx="15"/>
          </p:nvPr>
        </p:nvSpPr>
        <p:spPr>
          <a:xfrm>
            <a:off x="742848" y="609600"/>
            <a:ext cx="7450896" cy="8394701"/>
          </a:xfrm>
          <a:prstGeom prst="rect">
            <a:avLst/>
          </a:prstGeom>
          <a:ln w="9525">
            <a:round/>
          </a:ln>
        </p:spPr>
        <p:txBody>
          <a:bodyPr lIns="91439" tIns="45719" rIns="91439" bIns="45719" anchor="t">
            <a:noAutofit/>
          </a:bodyPr>
          <a:lstStyle/>
          <a:p>
            <a:endParaRP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Shape 116"/>
          <p:cNvSpPr>
            <a:spLocks noGrp="1"/>
          </p:cNvSpPr>
          <p:nvPr>
            <p:ph type="pic" idx="13"/>
          </p:nvPr>
        </p:nvSpPr>
        <p:spPr>
          <a:xfrm>
            <a:off x="0" y="0"/>
            <a:ext cx="17340263" cy="9753600"/>
          </a:xfrm>
          <a:prstGeom prst="rect">
            <a:avLst/>
          </a:prstGeom>
        </p:spPr>
        <p:txBody>
          <a:bodyPr lIns="91439" tIns="45719" rIns="91439" bIns="45719" anchor="t">
            <a:noAutofit/>
          </a:bodyPr>
          <a:lstStyle/>
          <a:p>
            <a:endParaRPr/>
          </a:p>
        </p:txBody>
      </p:sp>
      <p:sp>
        <p:nvSpPr>
          <p:cNvPr id="117" name="Shape 1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t>3/2/21</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528303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NUL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677354" y="2171700"/>
            <a:ext cx="15996878"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3" name="Shape 3"/>
          <p:cNvSpPr/>
          <p:nvPr/>
        </p:nvSpPr>
        <p:spPr>
          <a:xfrm>
            <a:off x="677354" y="635000"/>
            <a:ext cx="15996878"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4" name="Shape 4"/>
          <p:cNvSpPr>
            <a:spLocks noGrp="1"/>
          </p:cNvSpPr>
          <p:nvPr>
            <p:ph type="title"/>
          </p:nvPr>
        </p:nvSpPr>
        <p:spPr>
          <a:xfrm>
            <a:off x="677354" y="800100"/>
            <a:ext cx="15985555" cy="1219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5" name="Shape 5"/>
          <p:cNvSpPr>
            <a:spLocks noGrp="1"/>
          </p:cNvSpPr>
          <p:nvPr>
            <p:ph type="body" idx="1"/>
          </p:nvPr>
        </p:nvSpPr>
        <p:spPr>
          <a:xfrm>
            <a:off x="677354" y="2628900"/>
            <a:ext cx="15985555" cy="609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8414802" y="9258300"/>
            <a:ext cx="493725" cy="471924"/>
          </a:xfrm>
          <a:prstGeom prst="rect">
            <a:avLst/>
          </a:prstGeom>
          <a:ln w="12700">
            <a:miter lim="400000"/>
          </a:ln>
        </p:spPr>
        <p:txBody>
          <a:bodyPr wrap="none" lIns="50800" tIns="50800" rIns="50800" bIns="50800">
            <a:spAutoFit/>
          </a:bodyPr>
          <a:lstStyle>
            <a:lvl1pPr>
              <a:defRPr sz="24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6" r:id="rId3"/>
    <p:sldLayoutId id="2147483657" r:id="rId4"/>
    <p:sldLayoutId id="2147483659" r:id="rId5"/>
    <p:sldLayoutId id="2147483660" r:id="rId6"/>
    <p:sldLayoutId id="2147483663" r:id="rId7"/>
  </p:sldLayoutIdLst>
  <p:transition spd="med"/>
  <p:txStyles>
    <p:titleStyle>
      <a:lvl1pPr marL="0" marR="0" indent="0"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1pPr>
      <a:lvl2pPr marL="0" marR="0" indent="304815"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2pPr>
      <a:lvl3pPr marL="0" marR="0" indent="609630"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3pPr>
      <a:lvl4pPr marL="0" marR="0" indent="914446"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4pPr>
      <a:lvl5pPr marL="0" marR="0" indent="1219261"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5pPr>
      <a:lvl6pPr marL="0" marR="0" indent="1524076"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6pPr>
      <a:lvl7pPr marL="0" marR="0" indent="1828891"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7pPr>
      <a:lvl8pPr marL="0" marR="0" indent="2133707"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8pPr>
      <a:lvl9pPr marL="0" marR="0" indent="2438522"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9pPr>
    </p:titleStyle>
    <p:bodyStyle>
      <a:lvl1pPr marL="626565"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1pPr>
      <a:lvl2pPr marL="125312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2pPr>
      <a:lvl3pPr marL="1879694"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3pPr>
      <a:lvl4pPr marL="250625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4pPr>
      <a:lvl5pPr marL="313282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5pPr>
      <a:lvl6pPr marL="3759388"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6pPr>
      <a:lvl7pPr marL="438595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7pPr>
      <a:lvl8pPr marL="5012517"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8pPr>
      <a:lvl9pPr marL="5639082"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1pPr>
      <a:lvl2pPr marL="0" marR="0" indent="304815"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2pPr>
      <a:lvl3pPr marL="0" marR="0" indent="60963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3pPr>
      <a:lvl4pPr marL="0" marR="0" indent="91444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4pPr>
      <a:lvl5pPr marL="0" marR="0" indent="121926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5pPr>
      <a:lvl6pPr marL="0" marR="0" indent="152407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6pPr>
      <a:lvl7pPr marL="0" marR="0" indent="182889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7pPr>
      <a:lvl8pPr marL="0" marR="0" indent="2133707"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8pPr>
      <a:lvl9pPr marL="0" marR="0" indent="2438522"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731596-1C9E-3745-8678-E92113904867}"/>
              </a:ext>
            </a:extLst>
          </p:cNvPr>
          <p:cNvPicPr>
            <a:picLocks noChangeAspect="1"/>
          </p:cNvPicPr>
          <p:nvPr/>
        </p:nvPicPr>
        <p:blipFill rotWithShape="1">
          <a:blip r:embed="rId3">
            <a:extLst>
              <a:ext uri="{28A0092B-C50C-407E-A947-70E740481C1C}">
                <a14:useLocalDpi xmlns:a14="http://schemas.microsoft.com/office/drawing/2010/main" val="0"/>
              </a:ext>
            </a:extLst>
          </a:blip>
          <a:srcRect l="9453" b="8133"/>
          <a:stretch/>
        </p:blipFill>
        <p:spPr>
          <a:xfrm flipH="1">
            <a:off x="2919842" y="0"/>
            <a:ext cx="14420155" cy="9753600"/>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Picture 4">
            <a:extLst>
              <a:ext uri="{FF2B5EF4-FFF2-40B4-BE49-F238E27FC236}">
                <a16:creationId xmlns:a16="http://schemas.microsoft.com/office/drawing/2014/main" id="{153663A4-A328-8B48-AD40-6F4B27C804FB}"/>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404734"/>
            <a:ext cx="7537642" cy="9550401"/>
          </a:xfrm>
          <a:prstGeom prst="rect">
            <a:avLst/>
          </a:prstGeom>
        </p:spPr>
      </p:pic>
      <p:sp>
        <p:nvSpPr>
          <p:cNvPr id="7" name="TextBox 6">
            <a:extLst>
              <a:ext uri="{FF2B5EF4-FFF2-40B4-BE49-F238E27FC236}">
                <a16:creationId xmlns:a16="http://schemas.microsoft.com/office/drawing/2014/main" id="{7AC1F8A8-C5AD-9D4F-A3F4-A647C8B40D93}"/>
              </a:ext>
            </a:extLst>
          </p:cNvPr>
          <p:cNvSpPr txBox="1"/>
          <p:nvPr/>
        </p:nvSpPr>
        <p:spPr>
          <a:xfrm>
            <a:off x="930378" y="995061"/>
            <a:ext cx="9205843" cy="3046988"/>
          </a:xfrm>
          <a:prstGeom prst="rect">
            <a:avLst/>
          </a:prstGeom>
          <a:noFill/>
        </p:spPr>
        <p:txBody>
          <a:bodyPr wrap="square" rtlCol="0">
            <a:spAutoFit/>
          </a:bodyPr>
          <a:lstStyle/>
          <a:p>
            <a:pPr algn="l"/>
            <a:r>
              <a:rPr lang="en-US" sz="9600" b="1" dirty="0">
                <a:solidFill>
                  <a:srgbClr val="FFFFFF"/>
                </a:solidFill>
                <a:latin typeface="Gotham Ultra" panose="02000504050000020004" pitchFamily="2" charset="0"/>
              </a:rPr>
              <a:t>TITHE: A BIBLICAL FOUNDATION</a:t>
            </a:r>
          </a:p>
        </p:txBody>
      </p:sp>
      <p:sp>
        <p:nvSpPr>
          <p:cNvPr id="13" name="Rectangle 12">
            <a:extLst>
              <a:ext uri="{FF2B5EF4-FFF2-40B4-BE49-F238E27FC236}">
                <a16:creationId xmlns:a16="http://schemas.microsoft.com/office/drawing/2014/main" id="{CACFA881-12A7-BF4C-855C-F3C990AFE564}"/>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10" name="Picture 9">
            <a:extLst>
              <a:ext uri="{FF2B5EF4-FFF2-40B4-BE49-F238E27FC236}">
                <a16:creationId xmlns:a16="http://schemas.microsoft.com/office/drawing/2014/main" id="{412D5D42-E043-564A-933F-E2E0301D3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590" y="7431707"/>
            <a:ext cx="2466913" cy="513940"/>
          </a:xfrm>
          <a:prstGeom prst="rect">
            <a:avLst/>
          </a:prstGeom>
        </p:spPr>
      </p:pic>
      <p:sp>
        <p:nvSpPr>
          <p:cNvPr id="9" name="TextBox 8">
            <a:extLst>
              <a:ext uri="{FF2B5EF4-FFF2-40B4-BE49-F238E27FC236}">
                <a16:creationId xmlns:a16="http://schemas.microsoft.com/office/drawing/2014/main" id="{12AEF9B8-3D5C-9B45-BA09-9C3D5F1B8B6A}"/>
              </a:ext>
            </a:extLst>
          </p:cNvPr>
          <p:cNvSpPr txBox="1"/>
          <p:nvPr/>
        </p:nvSpPr>
        <p:spPr>
          <a:xfrm>
            <a:off x="930378" y="4501517"/>
            <a:ext cx="9818624" cy="923330"/>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God as the Creator and Possessor</a:t>
            </a:r>
          </a:p>
        </p:txBody>
      </p:sp>
      <p:sp>
        <p:nvSpPr>
          <p:cNvPr id="11" name="TextBox 10">
            <a:extLst>
              <a:ext uri="{FF2B5EF4-FFF2-40B4-BE49-F238E27FC236}">
                <a16:creationId xmlns:a16="http://schemas.microsoft.com/office/drawing/2014/main" id="{CFBC2A6A-9551-ED46-9072-2AA21A68B928}"/>
              </a:ext>
            </a:extLst>
          </p:cNvPr>
          <p:cNvSpPr txBox="1"/>
          <p:nvPr/>
        </p:nvSpPr>
        <p:spPr>
          <a:xfrm>
            <a:off x="6404893" y="7211623"/>
            <a:ext cx="4344109" cy="830997"/>
          </a:xfrm>
          <a:prstGeom prst="rect">
            <a:avLst/>
          </a:prstGeom>
          <a:noFill/>
        </p:spPr>
        <p:txBody>
          <a:bodyPr wrap="square" rtlCol="0">
            <a:spAutoFit/>
          </a:bodyPr>
          <a:lstStyle/>
          <a:p>
            <a:pPr algn="l"/>
            <a:r>
              <a:rPr lang="en-US" b="1" dirty="0">
                <a:solidFill>
                  <a:srgbClr val="FFFFFF"/>
                </a:solidFill>
                <a:latin typeface="Gotham Ultra" panose="02000504050000020004" pitchFamily="2" charset="0"/>
              </a:rPr>
              <a:t>Marcos </a:t>
            </a:r>
            <a:r>
              <a:rPr lang="en-US" b="1" dirty="0" err="1">
                <a:solidFill>
                  <a:srgbClr val="FFFFFF"/>
                </a:solidFill>
                <a:latin typeface="Gotham Ultra" panose="02000504050000020004" pitchFamily="2" charset="0"/>
              </a:rPr>
              <a:t>Faiock</a:t>
            </a:r>
            <a:r>
              <a:rPr lang="en-US" b="1" dirty="0">
                <a:solidFill>
                  <a:srgbClr val="FFFFFF"/>
                </a:solidFill>
                <a:latin typeface="Gotham Ultra" panose="02000504050000020004" pitchFamily="2" charset="0"/>
              </a:rPr>
              <a:t> Bomfim</a:t>
            </a:r>
          </a:p>
          <a:p>
            <a:pPr algn="l"/>
            <a:r>
              <a:rPr lang="en-US" b="1" dirty="0">
                <a:solidFill>
                  <a:srgbClr val="FFFFFF"/>
                </a:solidFill>
                <a:latin typeface="Gotham Ultra" panose="02000504050000020004" pitchFamily="2" charset="0"/>
              </a:rPr>
              <a:t>GC Stewardship Ministries</a:t>
            </a:r>
          </a:p>
        </p:txBody>
      </p:sp>
    </p:spTree>
    <p:extLst>
      <p:ext uri="{BB962C8B-B14F-4D97-AF65-F5344CB8AC3E}">
        <p14:creationId xmlns:p14="http://schemas.microsoft.com/office/powerpoint/2010/main" val="2551955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C861B-6BFA-354F-B1D6-7178B35D95D7}"/>
              </a:ext>
            </a:extLst>
          </p:cNvPr>
          <p:cNvPicPr>
            <a:picLocks noChangeAspect="1"/>
          </p:cNvPicPr>
          <p:nvPr/>
        </p:nvPicPr>
        <p:blipFill rotWithShape="1">
          <a:blip r:embed="rId3">
            <a:extLst>
              <a:ext uri="{28A0092B-C50C-407E-A947-70E740481C1C}">
                <a14:useLocalDpi xmlns:a14="http://schemas.microsoft.com/office/drawing/2010/main" val="0"/>
              </a:ext>
            </a:extLst>
          </a:blip>
          <a:srcRect l="-65" t="14765" r="39999" b="11553"/>
          <a:stretch/>
        </p:blipFill>
        <p:spPr>
          <a:xfrm>
            <a:off x="5413249" y="-1"/>
            <a:ext cx="11926749" cy="9753601"/>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455756" y="1913432"/>
            <a:ext cx="8767872" cy="2145347"/>
          </a:xfrm>
        </p:spPr>
        <p:txBody>
          <a:bodyPr anchor="ctr">
            <a:noAutofit/>
          </a:bodyPr>
          <a:lstStyle/>
          <a:p>
            <a:pPr marL="0" indent="0">
              <a:buClr>
                <a:srgbClr val="FFFFFF"/>
              </a:buClr>
              <a:buNone/>
            </a:pPr>
            <a:r>
              <a:rPr lang="en-US" b="1" dirty="0">
                <a:solidFill>
                  <a:srgbClr val="FFFFFF"/>
                </a:solidFill>
                <a:latin typeface="Gotham Book" panose="02000504050000020004" pitchFamily="2" charset="0"/>
              </a:rPr>
              <a:t>IT IS A SYSTEMATIC OFFERING</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What is the system?</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Proportional system</a:t>
            </a:r>
          </a:p>
        </p:txBody>
      </p:sp>
    </p:spTree>
    <p:extLst>
      <p:ext uri="{BB962C8B-B14F-4D97-AF65-F5344CB8AC3E}">
        <p14:creationId xmlns:p14="http://schemas.microsoft.com/office/powerpoint/2010/main" val="36311362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C861B-6BFA-354F-B1D6-7178B35D95D7}"/>
              </a:ext>
            </a:extLst>
          </p:cNvPr>
          <p:cNvPicPr>
            <a:picLocks noChangeAspect="1"/>
          </p:cNvPicPr>
          <p:nvPr/>
        </p:nvPicPr>
        <p:blipFill rotWithShape="1">
          <a:blip r:embed="rId3">
            <a:extLst>
              <a:ext uri="{28A0092B-C50C-407E-A947-70E740481C1C}">
                <a14:useLocalDpi xmlns:a14="http://schemas.microsoft.com/office/drawing/2010/main" val="0"/>
              </a:ext>
            </a:extLst>
          </a:blip>
          <a:srcRect l="-65" t="14765" r="39999" b="11553"/>
          <a:stretch/>
        </p:blipFill>
        <p:spPr>
          <a:xfrm>
            <a:off x="5413249" y="-1"/>
            <a:ext cx="11926749" cy="9753601"/>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029313" y="2065832"/>
            <a:ext cx="7790837" cy="2145347"/>
          </a:xfrm>
        </p:spPr>
        <p:txBody>
          <a:bodyPr anchor="ctr">
            <a:noAutofit/>
          </a:bodyPr>
          <a:lstStyle/>
          <a:p>
            <a:pPr marL="0" indent="0">
              <a:buClr>
                <a:srgbClr val="FFFFFF"/>
              </a:buClr>
              <a:buNone/>
            </a:pPr>
            <a:r>
              <a:rPr lang="en-US" b="1" dirty="0">
                <a:solidFill>
                  <a:srgbClr val="FFFFFF"/>
                </a:solidFill>
                <a:latin typeface="Gotham Book" panose="02000504050000020004" pitchFamily="2" charset="0"/>
              </a:rPr>
              <a:t>A SPECIFIED PROPORTION</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From the Hebrew </a:t>
            </a:r>
            <a:r>
              <a:rPr lang="en-US" sz="3200" i="1" dirty="0" err="1">
                <a:solidFill>
                  <a:srgbClr val="FFFFFF"/>
                </a:solidFill>
                <a:latin typeface="Gotham Book" panose="02000504050000020004" pitchFamily="2" charset="0"/>
              </a:rPr>
              <a:t>maaser</a:t>
            </a:r>
            <a:r>
              <a:rPr lang="en-US" sz="3200" dirty="0">
                <a:solidFill>
                  <a:srgbClr val="FFFFFF"/>
                </a:solidFill>
                <a:latin typeface="Gotham Book" panose="02000504050000020004" pitchFamily="2" charset="0"/>
              </a:rPr>
              <a:t>, an exactly a tenth (Lev. 27:32)</a:t>
            </a:r>
          </a:p>
        </p:txBody>
      </p:sp>
    </p:spTree>
    <p:extLst>
      <p:ext uri="{BB962C8B-B14F-4D97-AF65-F5344CB8AC3E}">
        <p14:creationId xmlns:p14="http://schemas.microsoft.com/office/powerpoint/2010/main" val="379414641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C861B-6BFA-354F-B1D6-7178B35D95D7}"/>
              </a:ext>
            </a:extLst>
          </p:cNvPr>
          <p:cNvPicPr>
            <a:picLocks noChangeAspect="1"/>
          </p:cNvPicPr>
          <p:nvPr/>
        </p:nvPicPr>
        <p:blipFill rotWithShape="1">
          <a:blip r:embed="rId3">
            <a:extLst>
              <a:ext uri="{28A0092B-C50C-407E-A947-70E740481C1C}">
                <a14:useLocalDpi xmlns:a14="http://schemas.microsoft.com/office/drawing/2010/main" val="0"/>
              </a:ext>
            </a:extLst>
          </a:blip>
          <a:srcRect l="-65" t="14765" r="39999" b="11553"/>
          <a:stretch/>
        </p:blipFill>
        <p:spPr>
          <a:xfrm>
            <a:off x="5413249" y="-1"/>
            <a:ext cx="11926749" cy="9753601"/>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029313" y="3138506"/>
            <a:ext cx="8767872" cy="2145347"/>
          </a:xfrm>
        </p:spPr>
        <p:txBody>
          <a:bodyPr anchor="ctr">
            <a:noAutofit/>
          </a:bodyPr>
          <a:lstStyle/>
          <a:p>
            <a:pPr marL="0" indent="0">
              <a:buClr>
                <a:srgbClr val="FFFFFF"/>
              </a:buClr>
              <a:buNone/>
            </a:pPr>
            <a:r>
              <a:rPr lang="en-US" b="1" dirty="0">
                <a:solidFill>
                  <a:srgbClr val="FFFFFF"/>
                </a:solidFill>
                <a:latin typeface="Gotham Book" panose="02000504050000020004" pitchFamily="2" charset="0"/>
              </a:rPr>
              <a:t>IT IS REGULAR</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What should establish the tithe giving regularity?</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Gratitude? A specific day?</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“Honor de Lord with your possessions, and with the </a:t>
            </a:r>
            <a:r>
              <a:rPr lang="en-US" sz="3200" dirty="0" err="1">
                <a:solidFill>
                  <a:srgbClr val="FFFFFF"/>
                </a:solidFill>
                <a:latin typeface="Gotham Book" panose="02000504050000020004" pitchFamily="2" charset="0"/>
              </a:rPr>
              <a:t>firstfruits</a:t>
            </a:r>
            <a:r>
              <a:rPr lang="en-US" sz="3200" dirty="0">
                <a:solidFill>
                  <a:srgbClr val="FFFFFF"/>
                </a:solidFill>
                <a:latin typeface="Gotham Book" panose="02000504050000020004" pitchFamily="2" charset="0"/>
              </a:rPr>
              <a:t> of all your increase.” (Prov. 3:9)</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Every time there is an income.</a:t>
            </a:r>
          </a:p>
        </p:txBody>
      </p:sp>
    </p:spTree>
    <p:extLst>
      <p:ext uri="{BB962C8B-B14F-4D97-AF65-F5344CB8AC3E}">
        <p14:creationId xmlns:p14="http://schemas.microsoft.com/office/powerpoint/2010/main" val="152673715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C861B-6BFA-354F-B1D6-7178B35D95D7}"/>
              </a:ext>
            </a:extLst>
          </p:cNvPr>
          <p:cNvPicPr>
            <a:picLocks noChangeAspect="1"/>
          </p:cNvPicPr>
          <p:nvPr/>
        </p:nvPicPr>
        <p:blipFill rotWithShape="1">
          <a:blip r:embed="rId3">
            <a:extLst>
              <a:ext uri="{28A0092B-C50C-407E-A947-70E740481C1C}">
                <a14:useLocalDpi xmlns:a14="http://schemas.microsoft.com/office/drawing/2010/main" val="0"/>
              </a:ext>
            </a:extLst>
          </a:blip>
          <a:srcRect l="-65" t="14765" r="39999" b="11553"/>
          <a:stretch/>
        </p:blipFill>
        <p:spPr>
          <a:xfrm>
            <a:off x="5413249" y="-1"/>
            <a:ext cx="11926749" cy="9753601"/>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037479" y="2518875"/>
            <a:ext cx="8207721" cy="2145347"/>
          </a:xfrm>
        </p:spPr>
        <p:txBody>
          <a:bodyPr anchor="ctr">
            <a:noAutofit/>
          </a:bodyPr>
          <a:lstStyle/>
          <a:p>
            <a:pPr marL="0" indent="0">
              <a:buClr>
                <a:srgbClr val="FFFFFF"/>
              </a:buClr>
              <a:buNone/>
            </a:pPr>
            <a:r>
              <a:rPr lang="en-US" b="1" dirty="0">
                <a:solidFill>
                  <a:srgbClr val="FFFFFF"/>
                </a:solidFill>
                <a:latin typeface="Gotham Book" panose="02000504050000020004" pitchFamily="2" charset="0"/>
              </a:rPr>
              <a:t>IT IS ALL INCLUSIVE</a:t>
            </a:r>
          </a:p>
          <a:p>
            <a:pPr>
              <a:buClr>
                <a:srgbClr val="FFFFFF"/>
              </a:buClr>
              <a:buFont typeface="Arial" panose="020B0604020202020204" pitchFamily="34" charset="0"/>
              <a:buChar char="•"/>
            </a:pPr>
            <a:r>
              <a:rPr lang="en-US" sz="3200" dirty="0">
                <a:solidFill>
                  <a:srgbClr val="FFFFFF"/>
                </a:solidFill>
                <a:latin typeface="Gotham Book" panose="02000504050000020004" pitchFamily="2" charset="0"/>
              </a:rPr>
              <a:t>“And all the tithe of the land… whatever passes under the rod…” Lev. 27:30-32 (see Gen. 14:20). </a:t>
            </a:r>
          </a:p>
          <a:p>
            <a:pPr>
              <a:buClr>
                <a:srgbClr val="FFFFFF"/>
              </a:buClr>
              <a:buFont typeface="Arial" panose="020B0604020202020204" pitchFamily="34" charset="0"/>
              <a:buChar char="•"/>
            </a:pPr>
            <a:r>
              <a:rPr lang="en-US" sz="3200" b="1" dirty="0">
                <a:solidFill>
                  <a:srgbClr val="FFFFFF"/>
                </a:solidFill>
                <a:latin typeface="Gotham Book" panose="02000504050000020004" pitchFamily="2" charset="0"/>
              </a:rPr>
              <a:t>A</a:t>
            </a:r>
            <a:r>
              <a:rPr lang="en-US" sz="3200" dirty="0">
                <a:solidFill>
                  <a:srgbClr val="FFFFFF"/>
                </a:solidFill>
                <a:latin typeface="Gotham Book" panose="02000504050000020004" pitchFamily="2" charset="0"/>
              </a:rPr>
              <a:t>fter any income or increase</a:t>
            </a:r>
          </a:p>
        </p:txBody>
      </p:sp>
    </p:spTree>
    <p:extLst>
      <p:ext uri="{BB962C8B-B14F-4D97-AF65-F5344CB8AC3E}">
        <p14:creationId xmlns:p14="http://schemas.microsoft.com/office/powerpoint/2010/main" val="14196936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44840B-9196-1C41-B1C8-E103CBF0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03479" y="0"/>
            <a:ext cx="14636519"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81131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THERE IS A SPECIFIED PLACE FOR DELIVERING IT</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4" y="4406182"/>
            <a:ext cx="7778395" cy="2145347"/>
          </a:xfrm>
        </p:spPr>
        <p:txBody>
          <a:bodyPr anchor="ctr">
            <a:noAutofit/>
          </a:bodyPr>
          <a:lstStyle/>
          <a:p>
            <a:pPr marL="0" indent="0">
              <a:buClr>
                <a:srgbClr val="FFFFFF"/>
              </a:buClr>
              <a:buNone/>
            </a:pPr>
            <a:r>
              <a:rPr lang="en-US" sz="3200" dirty="0">
                <a:solidFill>
                  <a:srgbClr val="FFFFFF"/>
                </a:solidFill>
                <a:latin typeface="Gotham Book" panose="02000504050000020004" pitchFamily="2" charset="0"/>
              </a:rPr>
              <a:t>“But you shall seek the place where the Lord your God chooses, out of all your tribes, to put His name for His dwelling place; and there you shall go. There you shall take your burnt offerings, your sacrifices, your tithes…” Deut. 12:5, 6.</a:t>
            </a:r>
          </a:p>
        </p:txBody>
      </p:sp>
    </p:spTree>
    <p:extLst>
      <p:ext uri="{BB962C8B-B14F-4D97-AF65-F5344CB8AC3E}">
        <p14:creationId xmlns:p14="http://schemas.microsoft.com/office/powerpoint/2010/main" val="302996351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44840B-9196-1C41-B1C8-E103CBF0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03479" y="0"/>
            <a:ext cx="14636519"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81131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THERE IS A SPECIFIED PLACE FOR DELIVERING IT</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4" y="4406182"/>
            <a:ext cx="7778395" cy="2145347"/>
          </a:xfrm>
        </p:spPr>
        <p:txBody>
          <a:bodyPr anchor="ctr">
            <a:noAutofit/>
          </a:bodyPr>
          <a:lstStyle/>
          <a:p>
            <a:pPr marL="0" indent="0">
              <a:buClr>
                <a:srgbClr val="FFFFFF"/>
              </a:buClr>
              <a:buNone/>
            </a:pPr>
            <a:r>
              <a:rPr lang="en-US" sz="3200" dirty="0">
                <a:solidFill>
                  <a:srgbClr val="FFFFFF"/>
                </a:solidFill>
                <a:latin typeface="Gotham Book" panose="02000504050000020004" pitchFamily="2" charset="0"/>
              </a:rPr>
              <a:t>“’Bring all the tithes into the </a:t>
            </a:r>
            <a:r>
              <a:rPr lang="en-US" sz="3200" b="1" dirty="0">
                <a:solidFill>
                  <a:srgbClr val="FFFFFF"/>
                </a:solidFill>
                <a:latin typeface="Gotham Book" panose="02000504050000020004" pitchFamily="2" charset="0"/>
              </a:rPr>
              <a:t>storehouse</a:t>
            </a:r>
            <a:r>
              <a:rPr lang="en-US" sz="3200" dirty="0">
                <a:solidFill>
                  <a:srgbClr val="FFFFFF"/>
                </a:solidFill>
                <a:latin typeface="Gotham Book" panose="02000504050000020004" pitchFamily="2" charset="0"/>
              </a:rPr>
              <a:t>, that there may be food in My house, and try Me now in this,’ says the Lord of hosts, ‘If I will not open for you the windows of heaven and pour out for you such blessing that there will not be room enough to receive it.’” Mal. 3:10.</a:t>
            </a:r>
          </a:p>
        </p:txBody>
      </p:sp>
    </p:spTree>
    <p:extLst>
      <p:ext uri="{BB962C8B-B14F-4D97-AF65-F5344CB8AC3E}">
        <p14:creationId xmlns:p14="http://schemas.microsoft.com/office/powerpoint/2010/main" val="2269632162"/>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6016C-E332-A240-B047-9BBDD97F4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035" y="0"/>
            <a:ext cx="14632963"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923330"/>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A SPECIFIED USE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4" y="3804126"/>
            <a:ext cx="9183217" cy="2145347"/>
          </a:xfrm>
        </p:spPr>
        <p:txBody>
          <a:bodyPr anchor="ctr">
            <a:noAutofit/>
          </a:bodyPr>
          <a:lstStyle/>
          <a:p>
            <a:pPr marL="0" indent="0">
              <a:buClr>
                <a:srgbClr val="FFFFFF"/>
              </a:buClr>
              <a:buNone/>
            </a:pPr>
            <a:r>
              <a:rPr lang="en-US" sz="3200" dirty="0">
                <a:solidFill>
                  <a:srgbClr val="FFFFFF"/>
                </a:solidFill>
                <a:latin typeface="Gotham Book" panose="02000504050000020004" pitchFamily="2" charset="0"/>
              </a:rPr>
              <a:t>“For the tithes of the children of Israel, which they offer up as a heave offering to the Lord, I have given </a:t>
            </a:r>
            <a:r>
              <a:rPr lang="en-US" sz="3600" b="1" dirty="0">
                <a:solidFill>
                  <a:srgbClr val="FFFFFF"/>
                </a:solidFill>
                <a:latin typeface="Gotham Book" panose="02000504050000020004" pitchFamily="2" charset="0"/>
              </a:rPr>
              <a:t>to the Levites</a:t>
            </a:r>
            <a:r>
              <a:rPr lang="en-US" sz="3200" dirty="0">
                <a:solidFill>
                  <a:srgbClr val="FFFFFF"/>
                </a:solidFill>
                <a:latin typeface="Gotham Book" panose="02000504050000020004" pitchFamily="2" charset="0"/>
              </a:rPr>
              <a:t> as an inheritance; therefore I have said to them, ‘Among the children of Israel they shall have no inheritance.’” Num. 18:24 (emphasis supplied).</a:t>
            </a:r>
          </a:p>
        </p:txBody>
      </p:sp>
    </p:spTree>
    <p:extLst>
      <p:ext uri="{BB962C8B-B14F-4D97-AF65-F5344CB8AC3E}">
        <p14:creationId xmlns:p14="http://schemas.microsoft.com/office/powerpoint/2010/main" val="146038459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6016C-E332-A240-B047-9BBDD97F4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035" y="0"/>
            <a:ext cx="14632963"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923330"/>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A SPECIFIED USE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4" y="3804126"/>
            <a:ext cx="9183217" cy="2145347"/>
          </a:xfrm>
        </p:spPr>
        <p:txBody>
          <a:bodyPr anchor="ctr">
            <a:noAutofit/>
          </a:bodyPr>
          <a:lstStyle/>
          <a:p>
            <a:pPr marL="0" indent="0">
              <a:buClr>
                <a:srgbClr val="FFFFFF"/>
              </a:buClr>
              <a:buNone/>
            </a:pPr>
            <a:r>
              <a:rPr lang="en-US" sz="3200" dirty="0">
                <a:solidFill>
                  <a:srgbClr val="FFFFFF"/>
                </a:solidFill>
                <a:latin typeface="Gotham Book" panose="02000504050000020004" pitchFamily="2" charset="0"/>
              </a:rPr>
              <a:t>“Do you not know that that </a:t>
            </a:r>
            <a:r>
              <a:rPr lang="en-US" sz="3600" b="1" dirty="0">
                <a:solidFill>
                  <a:srgbClr val="FFFFFF"/>
                </a:solidFill>
                <a:latin typeface="Gotham Book" panose="02000504050000020004" pitchFamily="2" charset="0"/>
              </a:rPr>
              <a:t>those who minister the holy things</a:t>
            </a:r>
            <a:r>
              <a:rPr lang="en-US" sz="3200" dirty="0">
                <a:solidFill>
                  <a:srgbClr val="FFFFFF"/>
                </a:solidFill>
                <a:latin typeface="Gotham Book" panose="02000504050000020004" pitchFamily="2" charset="0"/>
              </a:rPr>
              <a:t> eat of the things of the temple, and those who serve at the altar partake of the offerings of the altar? Even so </a:t>
            </a:r>
            <a:r>
              <a:rPr lang="en-US" sz="3200" b="1" dirty="0">
                <a:solidFill>
                  <a:srgbClr val="FFFFFF"/>
                </a:solidFill>
                <a:latin typeface="Gotham Book" panose="02000504050000020004" pitchFamily="2" charset="0"/>
              </a:rPr>
              <a:t>the Lord has commanded that those who preach the gospel should live from the gospel</a:t>
            </a:r>
            <a:r>
              <a:rPr lang="en-US" sz="3200" dirty="0">
                <a:solidFill>
                  <a:srgbClr val="FFFFFF"/>
                </a:solidFill>
                <a:latin typeface="Gotham Book" panose="02000504050000020004" pitchFamily="2" charset="0"/>
              </a:rPr>
              <a:t>.” 1 Cor. 9:13, 14 (emphasis supplied).</a:t>
            </a:r>
          </a:p>
        </p:txBody>
      </p:sp>
    </p:spTree>
    <p:extLst>
      <p:ext uri="{BB962C8B-B14F-4D97-AF65-F5344CB8AC3E}">
        <p14:creationId xmlns:p14="http://schemas.microsoft.com/office/powerpoint/2010/main" val="370449502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1221030" y="1282236"/>
            <a:ext cx="7347039" cy="3139321"/>
          </a:xfrm>
          <a:prstGeom prst="rect">
            <a:avLst/>
          </a:prstGeom>
          <a:noFill/>
        </p:spPr>
        <p:txBody>
          <a:bodyPr wrap="square" rtlCol="0">
            <a:spAutoFit/>
          </a:bodyPr>
          <a:lstStyle/>
          <a:p>
            <a:pPr algn="l"/>
            <a:r>
              <a:rPr lang="en-US" sz="6600" b="1" dirty="0">
                <a:solidFill>
                  <a:srgbClr val="FFFFFF"/>
                </a:solidFill>
                <a:latin typeface="Gotham Book" panose="02000504050000020004" pitchFamily="2" charset="0"/>
              </a:rPr>
              <a:t>IT SHOULD BE GIVEN TO THE LORD</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51F87E28-3352-CA4A-8449-279D48C74A2A}"/>
              </a:ext>
            </a:extLst>
          </p:cNvPr>
          <p:cNvSpPr/>
          <p:nvPr/>
        </p:nvSpPr>
        <p:spPr>
          <a:xfrm>
            <a:off x="12875077" y="0"/>
            <a:ext cx="4465186" cy="9753601"/>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44835" y="4942231"/>
            <a:ext cx="5332946" cy="2145347"/>
          </a:xfrm>
        </p:spPr>
        <p:txBody>
          <a:bodyPr anchor="ctr">
            <a:noAutofit/>
          </a:bodyPr>
          <a:lstStyle/>
          <a:p>
            <a:pPr marL="0" indent="0">
              <a:buNone/>
            </a:pPr>
            <a:r>
              <a:rPr lang="en-US" sz="3200" dirty="0">
                <a:solidFill>
                  <a:srgbClr val="FFFFFF"/>
                </a:solidFill>
                <a:latin typeface="Gotham Book" panose="02000504050000020004" pitchFamily="2" charset="0"/>
              </a:rPr>
              <a:t>“For the tithes…. which they offer up as a heave offering </a:t>
            </a:r>
            <a:r>
              <a:rPr lang="en-US" sz="4000" b="1" dirty="0">
                <a:solidFill>
                  <a:srgbClr val="FFFFFF"/>
                </a:solidFill>
                <a:latin typeface="Gotham Book" panose="02000504050000020004" pitchFamily="2" charset="0"/>
              </a:rPr>
              <a:t>to the Lord</a:t>
            </a:r>
            <a:r>
              <a:rPr lang="en-US" sz="3200" dirty="0">
                <a:solidFill>
                  <a:srgbClr val="FFFFFF"/>
                </a:solidFill>
                <a:latin typeface="Gotham Book" panose="02000504050000020004" pitchFamily="2" charset="0"/>
              </a:rPr>
              <a:t>…” Num. 18:24 (Emphasis supplied).</a:t>
            </a:r>
          </a:p>
        </p:txBody>
      </p:sp>
      <p:pic>
        <p:nvPicPr>
          <p:cNvPr id="3" name="Picture 2">
            <a:extLst>
              <a:ext uri="{FF2B5EF4-FFF2-40B4-BE49-F238E27FC236}">
                <a16:creationId xmlns:a16="http://schemas.microsoft.com/office/drawing/2014/main" id="{8CD305B0-E522-7641-BE29-AB00CCC03186}"/>
              </a:ext>
            </a:extLst>
          </p:cNvPr>
          <p:cNvPicPr>
            <a:picLocks noChangeAspect="1"/>
          </p:cNvPicPr>
          <p:nvPr/>
        </p:nvPicPr>
        <p:blipFill rotWithShape="1">
          <a:blip r:embed="rId4">
            <a:extLst>
              <a:ext uri="{28A0092B-C50C-407E-A947-70E740481C1C}">
                <a14:useLocalDpi xmlns:a14="http://schemas.microsoft.com/office/drawing/2010/main" val="0"/>
              </a:ext>
            </a:extLst>
          </a:blip>
          <a:srcRect l="22083" r="22322"/>
          <a:stretch/>
        </p:blipFill>
        <p:spPr>
          <a:xfrm>
            <a:off x="9586450" y="634783"/>
            <a:ext cx="7221335" cy="8614895"/>
          </a:xfrm>
          <a:prstGeom prst="rect">
            <a:avLst/>
          </a:prstGeom>
        </p:spPr>
      </p:pic>
    </p:spTree>
    <p:extLst>
      <p:ext uri="{BB962C8B-B14F-4D97-AF65-F5344CB8AC3E}">
        <p14:creationId xmlns:p14="http://schemas.microsoft.com/office/powerpoint/2010/main" val="160676100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8081F6-876E-0C41-BCCB-D9FF01D007D5}"/>
              </a:ext>
            </a:extLst>
          </p:cNvPr>
          <p:cNvPicPr>
            <a:picLocks noChangeAspect="1"/>
          </p:cNvPicPr>
          <p:nvPr/>
        </p:nvPicPr>
        <p:blipFill rotWithShape="1">
          <a:blip r:embed="rId3">
            <a:extLst>
              <a:ext uri="{28A0092B-C50C-407E-A947-70E740481C1C}">
                <a14:useLocalDpi xmlns:a14="http://schemas.microsoft.com/office/drawing/2010/main" val="0"/>
              </a:ext>
            </a:extLst>
          </a:blip>
          <a:srcRect r="16077"/>
          <a:stretch/>
        </p:blipFill>
        <p:spPr>
          <a:xfrm>
            <a:off x="2787983" y="-2"/>
            <a:ext cx="14552015"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927494"/>
            <a:ext cx="6723505"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A SIGN OF REVIVAL AND REFORMATION</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696456"/>
            <a:ext cx="6557062" cy="2145347"/>
          </a:xfrm>
        </p:spPr>
        <p:txBody>
          <a:bodyPr anchor="ctr">
            <a:noAutofit/>
          </a:bodyPr>
          <a:lstStyle/>
          <a:p>
            <a:pPr marL="0" indent="0">
              <a:buNone/>
            </a:pPr>
            <a:r>
              <a:rPr lang="en-US" sz="3200" dirty="0">
                <a:solidFill>
                  <a:srgbClr val="FFFFFF"/>
                </a:solidFill>
                <a:latin typeface="Gotham Book" panose="02000504050000020004" pitchFamily="2" charset="0"/>
              </a:rPr>
              <a:t>“… Return to Me, and I will return to you,’ says the Lord of hosts. But you said, ‘In what way shall we return?’…. In tithes and offerings….’” Mal. 3:7-8.</a:t>
            </a:r>
          </a:p>
          <a:p>
            <a:pPr marL="0" indent="0">
              <a:buNone/>
            </a:pPr>
            <a:r>
              <a:rPr lang="en-US" sz="3200" dirty="0">
                <a:solidFill>
                  <a:srgbClr val="FFFFFF"/>
                </a:solidFill>
                <a:latin typeface="Gotham Book" panose="02000504050000020004" pitchFamily="2" charset="0"/>
              </a:rPr>
              <a:t> </a:t>
            </a:r>
          </a:p>
        </p:txBody>
      </p:sp>
    </p:spTree>
    <p:extLst>
      <p:ext uri="{BB962C8B-B14F-4D97-AF65-F5344CB8AC3E}">
        <p14:creationId xmlns:p14="http://schemas.microsoft.com/office/powerpoint/2010/main" val="86058676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1221030" y="1282236"/>
            <a:ext cx="16118968" cy="923330"/>
          </a:xfrm>
          <a:prstGeom prst="rect">
            <a:avLst/>
          </a:prstGeom>
          <a:noFill/>
        </p:spPr>
        <p:txBody>
          <a:bodyPr wrap="square" rtlCol="0">
            <a:spAutoFit/>
          </a:bodyPr>
          <a:lstStyle/>
          <a:p>
            <a:pPr algn="l"/>
            <a:r>
              <a:rPr lang="en-US" sz="5400" b="1" dirty="0">
                <a:solidFill>
                  <a:srgbClr val="FFFFFF"/>
                </a:solidFill>
                <a:latin typeface="Gotham Book" panose="02000504050000020004" pitchFamily="2" charset="0"/>
              </a:rPr>
              <a:t>TITHE PRINCIPLE: ESTABLISHED IN EDEN </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44835" y="3804126"/>
            <a:ext cx="15092446" cy="2145347"/>
          </a:xfrm>
        </p:spPr>
        <p:txBody>
          <a:bodyPr anchor="ctr">
            <a:noAutofit/>
          </a:bodyPr>
          <a:lstStyle/>
          <a:p>
            <a:pPr>
              <a:buClr>
                <a:srgbClr val="FFFFFF"/>
              </a:buClr>
              <a:buSzPct val="80000"/>
              <a:buFont typeface="Arial" panose="020B0604020202020204" pitchFamily="34" charset="0"/>
              <a:buChar char="•"/>
            </a:pPr>
            <a:r>
              <a:rPr lang="en-US" sz="3200" b="1" dirty="0">
                <a:solidFill>
                  <a:srgbClr val="FFFFFF"/>
                </a:solidFill>
                <a:latin typeface="Gotham Book" panose="02000504050000020004" pitchFamily="2" charset="0"/>
              </a:rPr>
              <a:t>God: </a:t>
            </a:r>
            <a:r>
              <a:rPr lang="en-US" sz="3200" dirty="0">
                <a:solidFill>
                  <a:srgbClr val="FFFFFF"/>
                </a:solidFill>
                <a:latin typeface="Gotham Book" panose="02000504050000020004" pitchFamily="2" charset="0"/>
              </a:rPr>
              <a:t>Creator and Possessor (Owner) of Everything (Gen. 1; 14:19)</a:t>
            </a:r>
          </a:p>
          <a:p>
            <a:pPr>
              <a:buClr>
                <a:srgbClr val="FFFFFF"/>
              </a:buClr>
              <a:buSzPct val="80000"/>
              <a:buFont typeface="Arial" panose="020B0604020202020204" pitchFamily="34" charset="0"/>
              <a:buChar char="•"/>
            </a:pPr>
            <a:endParaRPr lang="en-US" sz="3200" dirty="0">
              <a:solidFill>
                <a:srgbClr val="FFFFFF"/>
              </a:solidFill>
              <a:latin typeface="Gotham Book" panose="02000504050000020004" pitchFamily="2" charset="0"/>
            </a:endParaRPr>
          </a:p>
          <a:p>
            <a:pPr>
              <a:buClr>
                <a:srgbClr val="FFFFFF"/>
              </a:buClr>
              <a:buSzPct val="80000"/>
              <a:buFont typeface="Arial" panose="020B0604020202020204" pitchFamily="34" charset="0"/>
              <a:buChar char="•"/>
            </a:pPr>
            <a:r>
              <a:rPr lang="en-US" sz="3200" b="1" dirty="0">
                <a:solidFill>
                  <a:srgbClr val="FFFFFF"/>
                </a:solidFill>
                <a:latin typeface="Gotham Book" panose="02000504050000020004" pitchFamily="2" charset="0"/>
              </a:rPr>
              <a:t>The Lord: </a:t>
            </a:r>
            <a:r>
              <a:rPr lang="en-US" sz="3200" dirty="0">
                <a:solidFill>
                  <a:srgbClr val="FFFFFF"/>
                </a:solidFill>
                <a:latin typeface="Gotham Book" panose="02000504050000020004" pitchFamily="2" charset="0"/>
              </a:rPr>
              <a:t>the Giver and Provider of all things (Gen. 1:27-30)</a:t>
            </a:r>
          </a:p>
        </p:txBody>
      </p:sp>
    </p:spTree>
    <p:extLst>
      <p:ext uri="{BB962C8B-B14F-4D97-AF65-F5344CB8AC3E}">
        <p14:creationId xmlns:p14="http://schemas.microsoft.com/office/powerpoint/2010/main" val="11900853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6B07C-AC57-B14A-9B82-EBBBF4B9083C}"/>
              </a:ext>
            </a:extLst>
          </p:cNvPr>
          <p:cNvPicPr>
            <a:picLocks noChangeAspect="1"/>
          </p:cNvPicPr>
          <p:nvPr/>
        </p:nvPicPr>
        <p:blipFill rotWithShape="1">
          <a:blip r:embed="rId3">
            <a:extLst>
              <a:ext uri="{28A0092B-C50C-407E-A947-70E740481C1C}">
                <a14:useLocalDpi xmlns:a14="http://schemas.microsoft.com/office/drawing/2010/main" val="0"/>
              </a:ext>
            </a:extLst>
          </a:blip>
          <a:srcRect r="26927"/>
          <a:stretch/>
        </p:blipFill>
        <p:spPr>
          <a:xfrm>
            <a:off x="5413491" y="0"/>
            <a:ext cx="11926507"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4" y="817302"/>
            <a:ext cx="73825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PART OF NEHEMIAH’S REVIVAL ENDEAVOR</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4" y="4252754"/>
            <a:ext cx="8337315" cy="2145347"/>
          </a:xfrm>
        </p:spPr>
        <p:txBody>
          <a:bodyPr anchor="ctr">
            <a:noAutofit/>
          </a:bodyPr>
          <a:lstStyle/>
          <a:p>
            <a:pPr marL="0" indent="0">
              <a:buNone/>
            </a:pPr>
            <a:r>
              <a:rPr lang="en-US" sz="3200" dirty="0">
                <a:solidFill>
                  <a:srgbClr val="FFFFFF"/>
                </a:solidFill>
                <a:latin typeface="Gotham Book" panose="02000504050000020004" pitchFamily="2" charset="0"/>
              </a:rPr>
              <a:t>“I also realized that the portions for the Levites had not been given them…</a:t>
            </a:r>
          </a:p>
          <a:p>
            <a:pPr marL="0" indent="0">
              <a:buNone/>
            </a:pPr>
            <a:r>
              <a:rPr lang="en-US" sz="3200" dirty="0">
                <a:solidFill>
                  <a:srgbClr val="FFFFFF"/>
                </a:solidFill>
                <a:latin typeface="Gotham Book" panose="02000504050000020004" pitchFamily="2" charset="0"/>
              </a:rPr>
              <a:t>So I contended with the rulers…</a:t>
            </a:r>
          </a:p>
          <a:p>
            <a:pPr marL="0" indent="0">
              <a:buNone/>
            </a:pPr>
            <a:r>
              <a:rPr lang="en-US" sz="3200" dirty="0">
                <a:solidFill>
                  <a:srgbClr val="FFFFFF"/>
                </a:solidFill>
                <a:latin typeface="Gotham Book" panose="02000504050000020004" pitchFamily="2" charset="0"/>
              </a:rPr>
              <a:t>Then all Judah brought the tithe of the grain and the new wine and the oil to the storehouse.” Neh. 13:10-12.</a:t>
            </a:r>
          </a:p>
        </p:txBody>
      </p:sp>
    </p:spTree>
    <p:extLst>
      <p:ext uri="{BB962C8B-B14F-4D97-AF65-F5344CB8AC3E}">
        <p14:creationId xmlns:p14="http://schemas.microsoft.com/office/powerpoint/2010/main" val="138096772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2695C-D050-2A4A-87A5-A5D17879EB8B}"/>
              </a:ext>
            </a:extLst>
          </p:cNvPr>
          <p:cNvPicPr>
            <a:picLocks noChangeAspect="1"/>
          </p:cNvPicPr>
          <p:nvPr/>
        </p:nvPicPr>
        <p:blipFill rotWithShape="1">
          <a:blip r:embed="rId3">
            <a:extLst>
              <a:ext uri="{28A0092B-C50C-407E-A947-70E740481C1C}">
                <a14:useLocalDpi xmlns:a14="http://schemas.microsoft.com/office/drawing/2010/main" val="0"/>
              </a:ext>
            </a:extLst>
          </a:blip>
          <a:srcRect l="17512"/>
          <a:stretch/>
        </p:blipFill>
        <p:spPr>
          <a:xfrm flipH="1">
            <a:off x="3036498" y="0"/>
            <a:ext cx="14303500" cy="9580495"/>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8443911" cy="2585323"/>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REFRAINING FROM GIVING IT CONSTITUTES SERIOUS MORAL FAILURE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4" y="4627086"/>
            <a:ext cx="7778395" cy="2145347"/>
          </a:xfrm>
        </p:spPr>
        <p:txBody>
          <a:bodyPr anchor="ctr">
            <a:noAutofit/>
          </a:bodyPr>
          <a:lstStyle/>
          <a:p>
            <a:pPr marL="0" indent="0">
              <a:buClr>
                <a:srgbClr val="FFFFFF"/>
              </a:buClr>
              <a:buNone/>
            </a:pPr>
            <a:r>
              <a:rPr lang="en-US" sz="3200" dirty="0">
                <a:solidFill>
                  <a:srgbClr val="FFFFFF"/>
                </a:solidFill>
                <a:latin typeface="Gotham Book" panose="02000504050000020004" pitchFamily="2" charset="0"/>
              </a:rPr>
              <a:t>“… ‘In what way have we robbed You?’ In tithes and offerings. You are cursed with a curse, for you have robbed Me, even this whole nation.” Mal. 3:8, 9.</a:t>
            </a:r>
          </a:p>
        </p:txBody>
      </p:sp>
    </p:spTree>
    <p:extLst>
      <p:ext uri="{BB962C8B-B14F-4D97-AF65-F5344CB8AC3E}">
        <p14:creationId xmlns:p14="http://schemas.microsoft.com/office/powerpoint/2010/main" val="23822734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6573-2AC8-C041-B650-54B37CE22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16" y="-2"/>
            <a:ext cx="14583947" cy="9714828"/>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38774"/>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991904" y="2659068"/>
            <a:ext cx="7678227" cy="3416320"/>
          </a:xfrm>
          <a:prstGeom prst="rect">
            <a:avLst/>
          </a:prstGeom>
          <a:noFill/>
        </p:spPr>
        <p:txBody>
          <a:bodyPr wrap="square" rtlCol="0">
            <a:spAutoFit/>
          </a:bodyPr>
          <a:lstStyle/>
          <a:p>
            <a:pPr algn="l"/>
            <a:r>
              <a:rPr lang="en-US" sz="7200" b="1" dirty="0">
                <a:solidFill>
                  <a:srgbClr val="FFFFFF"/>
                </a:solidFill>
                <a:latin typeface="Gotham Ultra" panose="02000504050000020004" pitchFamily="2" charset="0"/>
              </a:rPr>
              <a:t>IT IS PART OF AN INVITATION FROM GOD TO TEST HIM</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01203831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6573-2AC8-C041-B650-54B37CE22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16" y="-2"/>
            <a:ext cx="14583947" cy="9714828"/>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GOD INVITES WICKED KING AHAZ TO TEST HIM</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466114"/>
            <a:ext cx="6927616" cy="2145347"/>
          </a:xfrm>
        </p:spPr>
        <p:txBody>
          <a:bodyPr anchor="ctr">
            <a:noAutofit/>
          </a:bodyPr>
          <a:lstStyle/>
          <a:p>
            <a:pPr marL="0" indent="0">
              <a:buNone/>
            </a:pPr>
            <a:r>
              <a:rPr lang="en-US" sz="3200" dirty="0">
                <a:solidFill>
                  <a:srgbClr val="FFFFFF"/>
                </a:solidFill>
                <a:latin typeface="Gotham Book" panose="02000504050000020004" pitchFamily="2" charset="0"/>
              </a:rPr>
              <a:t>“Moreover the Lord spoke again to Ahaz, saying, ‘Ask a sign for yourself from the Lord </a:t>
            </a:r>
            <a:r>
              <a:rPr lang="en-US" sz="4000" b="1" dirty="0">
                <a:solidFill>
                  <a:srgbClr val="FFFFFF"/>
                </a:solidFill>
                <a:latin typeface="Gotham Book" panose="02000504050000020004" pitchFamily="2" charset="0"/>
              </a:rPr>
              <a:t>your God</a:t>
            </a:r>
            <a:r>
              <a:rPr lang="en-US" sz="3200" dirty="0">
                <a:solidFill>
                  <a:srgbClr val="FFFFFF"/>
                </a:solidFill>
                <a:latin typeface="Gotham Book" panose="02000504050000020004" pitchFamily="2" charset="0"/>
              </a:rPr>
              <a:t>; ask it either in the depth or in the height above.’ But Ahaz said, ‘I will not ask, not will I test the Lord!’” Isaiah 7:10-12 (Emphasis supplied)</a:t>
            </a:r>
          </a:p>
        </p:txBody>
      </p:sp>
    </p:spTree>
    <p:extLst>
      <p:ext uri="{BB962C8B-B14F-4D97-AF65-F5344CB8AC3E}">
        <p14:creationId xmlns:p14="http://schemas.microsoft.com/office/powerpoint/2010/main" val="2804057988"/>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6573-2AC8-C041-B650-54B37CE22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16" y="-2"/>
            <a:ext cx="14583947" cy="9714828"/>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GOD’S ANSWER TO AHAZ</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466114"/>
            <a:ext cx="6927616" cy="2145347"/>
          </a:xfrm>
        </p:spPr>
        <p:txBody>
          <a:bodyPr anchor="ctr">
            <a:noAutofit/>
          </a:bodyPr>
          <a:lstStyle/>
          <a:p>
            <a:pPr marL="0" indent="0">
              <a:buNone/>
            </a:pPr>
            <a:r>
              <a:rPr lang="en-US" sz="3200" dirty="0">
                <a:solidFill>
                  <a:srgbClr val="FFFFFF"/>
                </a:solidFill>
                <a:latin typeface="Gotham Book" panose="02000504050000020004" pitchFamily="2" charset="0"/>
              </a:rPr>
              <a:t>“… ‘Hear now, O house of David! Is it a small thing for you to weary men, but will you weary </a:t>
            </a:r>
            <a:r>
              <a:rPr lang="en-US" sz="4000" b="1" dirty="0">
                <a:solidFill>
                  <a:srgbClr val="FFFFFF"/>
                </a:solidFill>
                <a:latin typeface="Gotham Book" panose="02000504050000020004" pitchFamily="2" charset="0"/>
              </a:rPr>
              <a:t>my God </a:t>
            </a:r>
            <a:r>
              <a:rPr lang="en-US" sz="3200" dirty="0">
                <a:solidFill>
                  <a:srgbClr val="FFFFFF"/>
                </a:solidFill>
                <a:latin typeface="Gotham Book" panose="02000504050000020004" pitchFamily="2" charset="0"/>
              </a:rPr>
              <a:t>also?’” Isaiah 7:13 (Emphasis supplied)</a:t>
            </a:r>
          </a:p>
        </p:txBody>
      </p:sp>
    </p:spTree>
    <p:extLst>
      <p:ext uri="{BB962C8B-B14F-4D97-AF65-F5344CB8AC3E}">
        <p14:creationId xmlns:p14="http://schemas.microsoft.com/office/powerpoint/2010/main" val="374385204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6573-2AC8-C041-B650-54B37CE22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16" y="-2"/>
            <a:ext cx="14583947" cy="9714828"/>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GOD INVITES WICKED KING AHAZ TO TEST HIM</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5106194"/>
            <a:ext cx="6927616" cy="2145347"/>
          </a:xfrm>
        </p:spPr>
        <p:txBody>
          <a:bodyPr anchor="ctr">
            <a:noAutofit/>
          </a:bodyPr>
          <a:lstStyle/>
          <a:p>
            <a:r>
              <a:rPr lang="en-US" sz="3200" dirty="0">
                <a:solidFill>
                  <a:srgbClr val="FFFFFF"/>
                </a:solidFill>
                <a:latin typeface="Gotham Book" panose="02000504050000020004" pitchFamily="2" charset="0"/>
              </a:rPr>
              <a:t>It was an unlimited offer. God was willing to empty heaven and earth for a wicked king if he would only believe!</a:t>
            </a:r>
          </a:p>
          <a:p>
            <a:r>
              <a:rPr lang="en-US" sz="3200" dirty="0">
                <a:solidFill>
                  <a:srgbClr val="FFFFFF"/>
                </a:solidFill>
                <a:latin typeface="Gotham Book" panose="02000504050000020004" pitchFamily="2" charset="0"/>
              </a:rPr>
              <a:t>One of the greater invitations ever given to human beings</a:t>
            </a:r>
          </a:p>
          <a:p>
            <a:endParaRPr lang="en-US" sz="3200" dirty="0">
              <a:solidFill>
                <a:srgbClr val="FFFFFF"/>
              </a:solidFill>
              <a:latin typeface="Gotham Book" panose="02000504050000020004" pitchFamily="2" charset="0"/>
            </a:endParaRPr>
          </a:p>
        </p:txBody>
      </p:sp>
    </p:spTree>
    <p:extLst>
      <p:ext uri="{BB962C8B-B14F-4D97-AF65-F5344CB8AC3E}">
        <p14:creationId xmlns:p14="http://schemas.microsoft.com/office/powerpoint/2010/main" val="308407180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6573-2AC8-C041-B650-54B37CE22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16" y="-2"/>
            <a:ext cx="14583947" cy="9714828"/>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GOD INVITES WICKED KING AHAZ TO TEST HIM</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5045234"/>
            <a:ext cx="7678230" cy="2145347"/>
          </a:xfrm>
        </p:spPr>
        <p:txBody>
          <a:bodyPr anchor="ctr">
            <a:noAutofit/>
          </a:bodyPr>
          <a:lstStyle/>
          <a:p>
            <a:r>
              <a:rPr lang="en-US" sz="3200" dirty="0">
                <a:solidFill>
                  <a:srgbClr val="FFFFFF"/>
                </a:solidFill>
                <a:latin typeface="Gotham Book" panose="02000504050000020004" pitchFamily="2" charset="0"/>
              </a:rPr>
              <a:t>It was the Lord Himself who was inviting Ahaz to test Him.</a:t>
            </a:r>
          </a:p>
          <a:p>
            <a:r>
              <a:rPr lang="en-US" sz="3200" dirty="0">
                <a:solidFill>
                  <a:srgbClr val="FFFFFF"/>
                </a:solidFill>
                <a:latin typeface="Gotham Book" panose="02000504050000020004" pitchFamily="2" charset="0"/>
              </a:rPr>
              <a:t>Ahaz was not willing to allow the Lord to help him to believe.</a:t>
            </a:r>
          </a:p>
          <a:p>
            <a:r>
              <a:rPr lang="en-US" sz="3200" dirty="0">
                <a:solidFill>
                  <a:srgbClr val="FFFFFF"/>
                </a:solidFill>
                <a:latin typeface="Gotham Book" panose="02000504050000020004" pitchFamily="2" charset="0"/>
              </a:rPr>
              <a:t>By refusing to put God to the test (outwardly to avoid wearing God), Ahaz, in fact, wearied God.</a:t>
            </a:r>
          </a:p>
          <a:p>
            <a:endParaRPr lang="en-US" sz="3200" dirty="0">
              <a:solidFill>
                <a:srgbClr val="FFFFFF"/>
              </a:solidFill>
              <a:latin typeface="Gotham Book" panose="02000504050000020004" pitchFamily="2" charset="0"/>
            </a:endParaRPr>
          </a:p>
        </p:txBody>
      </p:sp>
    </p:spTree>
    <p:extLst>
      <p:ext uri="{BB962C8B-B14F-4D97-AF65-F5344CB8AC3E}">
        <p14:creationId xmlns:p14="http://schemas.microsoft.com/office/powerpoint/2010/main" val="7264148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6573-2AC8-C041-B650-54B37CE22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16" y="-2"/>
            <a:ext cx="14583947" cy="9714828"/>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1754326"/>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PART OF AN INVITATION TO TEST THE LORD</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252754"/>
            <a:ext cx="6927616" cy="2145347"/>
          </a:xfrm>
        </p:spPr>
        <p:txBody>
          <a:bodyPr anchor="ctr">
            <a:noAutofit/>
          </a:bodyPr>
          <a:lstStyle/>
          <a:p>
            <a:pPr marL="0" indent="0">
              <a:buNone/>
            </a:pPr>
            <a:r>
              <a:rPr lang="en-US" sz="3200" dirty="0">
                <a:solidFill>
                  <a:srgbClr val="FFFFFF"/>
                </a:solidFill>
                <a:latin typeface="Gotham Book" panose="02000504050000020004" pitchFamily="2" charset="0"/>
              </a:rPr>
              <a:t>“Bring all the tithes…. and try Me now in this’, says the Lord of hosts, ‘if I will not open for you the windows of heaven and pour out for you such blessing, that there will not be room enough to receive it’.” Mal. 3:10</a:t>
            </a:r>
          </a:p>
        </p:txBody>
      </p:sp>
    </p:spTree>
    <p:extLst>
      <p:ext uri="{BB962C8B-B14F-4D97-AF65-F5344CB8AC3E}">
        <p14:creationId xmlns:p14="http://schemas.microsoft.com/office/powerpoint/2010/main" val="411133658"/>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1221030" y="1282236"/>
            <a:ext cx="16118968" cy="923330"/>
          </a:xfrm>
          <a:prstGeom prst="rect">
            <a:avLst/>
          </a:prstGeom>
          <a:noFill/>
        </p:spPr>
        <p:txBody>
          <a:bodyPr wrap="square" rtlCol="0">
            <a:spAutoFit/>
          </a:bodyPr>
          <a:lstStyle/>
          <a:p>
            <a:pPr algn="l"/>
            <a:r>
              <a:rPr lang="en-US" sz="5400" b="1" dirty="0">
                <a:solidFill>
                  <a:srgbClr val="FFFFFF"/>
                </a:solidFill>
                <a:latin typeface="Gotham Book" panose="02000504050000020004" pitchFamily="2" charset="0"/>
              </a:rPr>
              <a:t>TITHE PRINCIPLE: ESTABLISHED IN EDEN </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21030" y="4241288"/>
            <a:ext cx="15092446" cy="2145347"/>
          </a:xfrm>
        </p:spPr>
        <p:txBody>
          <a:bodyPr anchor="ctr">
            <a:noAutofit/>
          </a:bodyPr>
          <a:lstStyle/>
          <a:p>
            <a:pPr>
              <a:buClr>
                <a:srgbClr val="FFFFFF"/>
              </a:buClr>
              <a:buSzPct val="80000"/>
              <a:buFont typeface="Arial" panose="020B0604020202020204" pitchFamily="34" charset="0"/>
              <a:buChar char="•"/>
            </a:pPr>
            <a:r>
              <a:rPr lang="en-US" sz="3200" b="1" dirty="0">
                <a:solidFill>
                  <a:srgbClr val="FFFFFF"/>
                </a:solidFill>
                <a:latin typeface="Gotham Book" panose="02000504050000020004" pitchFamily="2" charset="0"/>
              </a:rPr>
              <a:t>Mankind: established as m</a:t>
            </a:r>
            <a:r>
              <a:rPr lang="en-US" sz="3200" dirty="0">
                <a:solidFill>
                  <a:srgbClr val="FFFFFF"/>
                </a:solidFill>
                <a:latin typeface="Gotham Book" panose="02000504050000020004" pitchFamily="2" charset="0"/>
              </a:rPr>
              <a:t>anagers (dominion – </a:t>
            </a:r>
            <a:r>
              <a:rPr lang="en-US" sz="3200" i="1" dirty="0" err="1">
                <a:solidFill>
                  <a:srgbClr val="FFFFFF"/>
                </a:solidFill>
                <a:latin typeface="Gotham Book" panose="02000504050000020004" pitchFamily="2" charset="0"/>
              </a:rPr>
              <a:t>rada</a:t>
            </a:r>
            <a:r>
              <a:rPr lang="en-US" sz="3200" i="1" dirty="0">
                <a:solidFill>
                  <a:srgbClr val="FFFFFF"/>
                </a:solidFill>
                <a:latin typeface="Gotham Book" panose="02000504050000020004" pitchFamily="2" charset="0"/>
              </a:rPr>
              <a:t>/</a:t>
            </a:r>
            <a:r>
              <a:rPr lang="en-US" sz="3200" i="1" dirty="0" err="1">
                <a:solidFill>
                  <a:srgbClr val="FFFFFF"/>
                </a:solidFill>
                <a:latin typeface="Gotham Book" panose="02000504050000020004" pitchFamily="2" charset="0"/>
              </a:rPr>
              <a:t>oikonos</a:t>
            </a:r>
            <a:r>
              <a:rPr lang="en-US" sz="3200" dirty="0">
                <a:solidFill>
                  <a:srgbClr val="FFFFFF"/>
                </a:solidFill>
                <a:latin typeface="Gotham Book" panose="02000504050000020004" pitchFamily="2" charset="0"/>
              </a:rPr>
              <a:t>) – Gen. 1:26, 28</a:t>
            </a:r>
          </a:p>
          <a:p>
            <a:pPr lvl="1">
              <a:buClr>
                <a:srgbClr val="FFFFFF"/>
              </a:buClr>
              <a:buSzPct val="80000"/>
              <a:buFont typeface="Arial" panose="020B0604020202020204" pitchFamily="34" charset="0"/>
              <a:buChar char="•"/>
            </a:pPr>
            <a:r>
              <a:rPr lang="en-US" sz="3200" b="1" dirty="0">
                <a:solidFill>
                  <a:srgbClr val="FFFFFF"/>
                </a:solidFill>
                <a:latin typeface="Gotham Book" panose="02000504050000020004" pitchFamily="2" charset="0"/>
              </a:rPr>
              <a:t>There was a restriction</a:t>
            </a:r>
            <a:r>
              <a:rPr lang="en-US" sz="3200" dirty="0">
                <a:solidFill>
                  <a:srgbClr val="FFFFFF"/>
                </a:solidFill>
                <a:latin typeface="Gotham Book" panose="02000504050000020004" pitchFamily="2" charset="0"/>
              </a:rPr>
              <a:t>: as managers, they cannot dispose of all that belongs to the Owner.</a:t>
            </a:r>
          </a:p>
          <a:p>
            <a:pPr marL="626564" lvl="1" indent="0">
              <a:buClr>
                <a:srgbClr val="FFFFFF"/>
              </a:buClr>
              <a:buSzPct val="80000"/>
              <a:buNone/>
            </a:pPr>
            <a:r>
              <a:rPr lang="en-US" sz="3200" dirty="0">
                <a:solidFill>
                  <a:srgbClr val="FFFFFF"/>
                </a:solidFill>
                <a:latin typeface="Gotham Book" panose="02000504050000020004" pitchFamily="2" charset="0"/>
              </a:rPr>
              <a:t>		“And the Lord God commanded the man, saying, ‘Of every tree of the garden you may freely eat; but of the tree of the knowledge of good and evil you shall not eat, for in the day that you eat of it you shall surely die </a:t>
            </a:r>
            <a:r>
              <a:rPr lang="es-ES_tradnl" sz="3200" dirty="0">
                <a:solidFill>
                  <a:srgbClr val="FFFFFF"/>
                </a:solidFill>
                <a:latin typeface="Gotham Book" panose="02000504050000020004" pitchFamily="2" charset="0"/>
              </a:rPr>
              <a:t>(Gen. 2:16-17).”</a:t>
            </a:r>
            <a:endParaRPr lang="en-US" sz="3200" dirty="0">
              <a:solidFill>
                <a:srgbClr val="FFFFFF"/>
              </a:solidFill>
              <a:latin typeface="Gotham Book" panose="02000504050000020004" pitchFamily="2" charset="0"/>
            </a:endParaRPr>
          </a:p>
        </p:txBody>
      </p:sp>
    </p:spTree>
    <p:extLst>
      <p:ext uri="{BB962C8B-B14F-4D97-AF65-F5344CB8AC3E}">
        <p14:creationId xmlns:p14="http://schemas.microsoft.com/office/powerpoint/2010/main" val="12626694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1221030" y="1282236"/>
            <a:ext cx="16118968" cy="923330"/>
          </a:xfrm>
          <a:prstGeom prst="rect">
            <a:avLst/>
          </a:prstGeom>
          <a:noFill/>
        </p:spPr>
        <p:txBody>
          <a:bodyPr wrap="square" rtlCol="0">
            <a:spAutoFit/>
          </a:bodyPr>
          <a:lstStyle/>
          <a:p>
            <a:pPr algn="l"/>
            <a:r>
              <a:rPr lang="en-US" sz="5400" b="1" dirty="0">
                <a:solidFill>
                  <a:srgbClr val="FFFFFF"/>
                </a:solidFill>
                <a:latin typeface="Gotham Book" panose="02000504050000020004" pitchFamily="2" charset="0"/>
              </a:rPr>
              <a:t>TITHE PRINCIPLE: ESTABLISHED IN EDEN </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21030" y="4573652"/>
            <a:ext cx="15092446" cy="2145347"/>
          </a:xfrm>
        </p:spPr>
        <p:txBody>
          <a:bodyPr anchor="ctr">
            <a:noAutofit/>
          </a:bodyPr>
          <a:lstStyle/>
          <a:p>
            <a:pPr lvl="1">
              <a:buClr>
                <a:srgbClr val="FFFFFF"/>
              </a:buClr>
              <a:buSzPct val="80000"/>
              <a:buFont typeface="Arial" panose="020B0604020202020204" pitchFamily="34" charset="0"/>
              <a:buChar char="•"/>
            </a:pPr>
            <a:r>
              <a:rPr lang="en-US" sz="3200" dirty="0">
                <a:solidFill>
                  <a:srgbClr val="FFFFFF"/>
                </a:solidFill>
                <a:latin typeface="Gotham Book" panose="02000504050000020004" pitchFamily="2" charset="0"/>
              </a:rPr>
              <a:t>Some things are kept by the owner to be used at His discretion.</a:t>
            </a:r>
          </a:p>
          <a:p>
            <a:pPr lvl="2">
              <a:buClr>
                <a:srgbClr val="FFFFFF"/>
              </a:buClr>
              <a:buSzPct val="80000"/>
              <a:buFont typeface="Arial" panose="020B0604020202020204" pitchFamily="34" charset="0"/>
              <a:buChar char="•"/>
            </a:pPr>
            <a:r>
              <a:rPr lang="en-US" sz="3200" dirty="0">
                <a:solidFill>
                  <a:srgbClr val="FFFFFF"/>
                </a:solidFill>
                <a:latin typeface="Gotham Book" panose="02000504050000020004" pitchFamily="2" charset="0"/>
              </a:rPr>
              <a:t>Apparently, those things are available to consumption</a:t>
            </a:r>
          </a:p>
          <a:p>
            <a:pPr lvl="2">
              <a:buClr>
                <a:srgbClr val="FFFFFF"/>
              </a:buClr>
              <a:buSzPct val="80000"/>
              <a:buFont typeface="Arial" panose="020B0604020202020204" pitchFamily="34" charset="0"/>
              <a:buChar char="•"/>
            </a:pPr>
            <a:r>
              <a:rPr lang="en-US" sz="3200" dirty="0">
                <a:solidFill>
                  <a:srgbClr val="FFFFFF"/>
                </a:solidFill>
                <a:latin typeface="Gotham Book" panose="02000504050000020004" pitchFamily="2" charset="0"/>
              </a:rPr>
              <a:t>(Like what happens with the Sabbath)</a:t>
            </a:r>
          </a:p>
          <a:p>
            <a:pPr lvl="2">
              <a:buClr>
                <a:srgbClr val="FFFFFF"/>
              </a:buClr>
              <a:buSzPct val="80000"/>
              <a:buFont typeface="Arial" panose="020B0604020202020204" pitchFamily="34" charset="0"/>
              <a:buChar char="•"/>
            </a:pPr>
            <a:r>
              <a:rPr lang="en-US" sz="3200" dirty="0">
                <a:solidFill>
                  <a:srgbClr val="FFFFFF"/>
                </a:solidFill>
                <a:latin typeface="Gotham Book" panose="02000504050000020004" pitchFamily="2" charset="0"/>
              </a:rPr>
              <a:t>Fear of lacking resources may lead some to temptation</a:t>
            </a:r>
          </a:p>
          <a:p>
            <a:pPr lvl="2">
              <a:buClr>
                <a:srgbClr val="FFFFFF"/>
              </a:buClr>
              <a:buSzPct val="80000"/>
              <a:buFont typeface="Arial" panose="020B0604020202020204" pitchFamily="34" charset="0"/>
              <a:buChar char="•"/>
            </a:pPr>
            <a:r>
              <a:rPr lang="en-US" sz="3200" dirty="0">
                <a:solidFill>
                  <a:srgbClr val="FFFFFF"/>
                </a:solidFill>
                <a:latin typeface="Gotham Book" panose="02000504050000020004" pitchFamily="2" charset="0"/>
              </a:rPr>
              <a:t>Trust in the Provider will lead to obedience</a:t>
            </a:r>
          </a:p>
          <a:p>
            <a:pPr lvl="2">
              <a:buClr>
                <a:srgbClr val="FFFFFF"/>
              </a:buClr>
              <a:buSzPct val="80000"/>
              <a:buFont typeface="Arial" panose="020B0604020202020204" pitchFamily="34" charset="0"/>
              <a:buChar char="•"/>
            </a:pPr>
            <a:endParaRPr lang="en-US" sz="3200" dirty="0">
              <a:solidFill>
                <a:srgbClr val="FFFFFF"/>
              </a:solidFill>
              <a:latin typeface="Gotham Book" panose="02000504050000020004" pitchFamily="2" charset="0"/>
            </a:endParaRPr>
          </a:p>
        </p:txBody>
      </p:sp>
    </p:spTree>
    <p:extLst>
      <p:ext uri="{BB962C8B-B14F-4D97-AF65-F5344CB8AC3E}">
        <p14:creationId xmlns:p14="http://schemas.microsoft.com/office/powerpoint/2010/main" val="41600384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2037292" y="1345493"/>
            <a:ext cx="13265679" cy="923330"/>
          </a:xfrm>
          <a:prstGeom prst="rect">
            <a:avLst/>
          </a:prstGeom>
          <a:noFill/>
        </p:spPr>
        <p:txBody>
          <a:bodyPr wrap="square" rtlCol="0">
            <a:spAutoFit/>
          </a:bodyPr>
          <a:lstStyle/>
          <a:p>
            <a:r>
              <a:rPr lang="en-US" sz="5400" b="1" dirty="0">
                <a:solidFill>
                  <a:srgbClr val="FFFFFF"/>
                </a:solidFill>
                <a:latin typeface="Gotham Book" panose="02000504050000020004" pitchFamily="2" charset="0"/>
              </a:rPr>
              <a:t>TITHE PRINCIPLE: ESTABLISHED IN EDEN</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605874" y="2761776"/>
            <a:ext cx="14128515" cy="2726932"/>
          </a:xfrm>
        </p:spPr>
        <p:txBody>
          <a:bodyPr anchor="ctr">
            <a:noAutofit/>
          </a:bodyPr>
          <a:lstStyle/>
          <a:p>
            <a:pPr marL="0" indent="0" algn="ctr">
              <a:buClr>
                <a:srgbClr val="FFFFFF"/>
              </a:buClr>
              <a:buSzPct val="80000"/>
              <a:buNone/>
            </a:pPr>
            <a:r>
              <a:rPr lang="en-US" sz="3200" dirty="0">
                <a:solidFill>
                  <a:srgbClr val="FFFFFF"/>
                </a:solidFill>
                <a:latin typeface="Gotham Book" panose="02000504050000020004" pitchFamily="2" charset="0"/>
              </a:rPr>
              <a:t>“Then the Lord God took the man and put him in the garden of Eden to tend and keep it. And the Lord God commanded the man, saying, ‘Of every tree of the garden you may freely eat; but of the tree of the knowledge of good and evil you shall not eat, for in the day that you eat of it you shall surely die’.” Gen. 2:15-17.</a:t>
            </a:r>
          </a:p>
        </p:txBody>
      </p:sp>
      <p:sp>
        <p:nvSpPr>
          <p:cNvPr id="6" name="Content Placeholder 8">
            <a:extLst>
              <a:ext uri="{FF2B5EF4-FFF2-40B4-BE49-F238E27FC236}">
                <a16:creationId xmlns:a16="http://schemas.microsoft.com/office/drawing/2014/main" id="{EB187E2A-8A4E-0942-A44B-AB842330498B}"/>
              </a:ext>
            </a:extLst>
          </p:cNvPr>
          <p:cNvSpPr txBox="1">
            <a:spLocks/>
          </p:cNvSpPr>
          <p:nvPr/>
        </p:nvSpPr>
        <p:spPr>
          <a:xfrm>
            <a:off x="1605874" y="5981661"/>
            <a:ext cx="14128515" cy="11387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626565"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1pPr>
            <a:lvl2pPr marL="125312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2pPr>
            <a:lvl3pPr marL="1879694"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3pPr>
            <a:lvl4pPr marL="250625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4pPr>
            <a:lvl5pPr marL="313282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5pPr>
            <a:lvl6pPr marL="3759388"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6pPr>
            <a:lvl7pPr marL="438595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7pPr>
            <a:lvl8pPr marL="5012517"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8pPr>
            <a:lvl9pPr marL="5639082"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9pPr>
          </a:lstStyle>
          <a:p>
            <a:pPr marL="0" indent="0" algn="ctr" hangingPunct="1">
              <a:buClr>
                <a:srgbClr val="FFFFFF"/>
              </a:buClr>
              <a:buSzPct val="80000"/>
              <a:buNone/>
            </a:pPr>
            <a:r>
              <a:rPr lang="en-US" sz="3200" dirty="0">
                <a:solidFill>
                  <a:srgbClr val="FFFFFF"/>
                </a:solidFill>
                <a:latin typeface="Gotham Book" panose="02000504050000020004" pitchFamily="2" charset="0"/>
              </a:rPr>
              <a:t>“… Here was the test of their gratitude and loyalty to God.” CS, 65.</a:t>
            </a:r>
          </a:p>
        </p:txBody>
      </p:sp>
    </p:spTree>
    <p:extLst>
      <p:ext uri="{BB962C8B-B14F-4D97-AF65-F5344CB8AC3E}">
        <p14:creationId xmlns:p14="http://schemas.microsoft.com/office/powerpoint/2010/main" val="38353554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7F8F4-33D5-E143-BBC4-A7D8C2C64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09863" y="7952"/>
            <a:ext cx="146304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382571" cy="923330"/>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IT IS HOLY</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3812079"/>
            <a:ext cx="6927616" cy="2145347"/>
          </a:xfrm>
        </p:spPr>
        <p:txBody>
          <a:bodyPr anchor="ctr">
            <a:noAutofit/>
          </a:bodyPr>
          <a:lstStyle/>
          <a:p>
            <a:pPr marL="0" indent="0">
              <a:buClr>
                <a:srgbClr val="FFFFFF"/>
              </a:buClr>
              <a:buNone/>
            </a:pPr>
            <a:r>
              <a:rPr lang="en-US" sz="3200" dirty="0">
                <a:solidFill>
                  <a:srgbClr val="FFFFFF"/>
                </a:solidFill>
                <a:latin typeface="Gotham Book" panose="02000504050000020004" pitchFamily="2" charset="0"/>
              </a:rPr>
              <a:t>“And all the tithe of the land, whether of the seed of the land or of the fruit of the tree, is the Lord’s. It is holy [</a:t>
            </a:r>
            <a:r>
              <a:rPr lang="en-US" sz="3200" i="1" dirty="0" err="1">
                <a:solidFill>
                  <a:srgbClr val="FFFFFF"/>
                </a:solidFill>
                <a:latin typeface="Gotham Book" panose="02000504050000020004" pitchFamily="2" charset="0"/>
              </a:rPr>
              <a:t>qodes</a:t>
            </a:r>
            <a:r>
              <a:rPr lang="en-US" sz="3200" i="1" dirty="0">
                <a:solidFill>
                  <a:srgbClr val="FFFFFF"/>
                </a:solidFill>
                <a:latin typeface="Gotham Book" panose="02000504050000020004" pitchFamily="2" charset="0"/>
              </a:rPr>
              <a:t> = </a:t>
            </a:r>
            <a:r>
              <a:rPr lang="en-US" sz="3200" dirty="0">
                <a:solidFill>
                  <a:srgbClr val="FFFFFF"/>
                </a:solidFill>
                <a:latin typeface="Gotham Book" panose="02000504050000020004" pitchFamily="2" charset="0"/>
              </a:rPr>
              <a:t>dedicated, consecrated] to the Lord. … And concerning  the tithe of the herd or the flock… the tenth one shall be holy to the Lord.” </a:t>
            </a:r>
          </a:p>
          <a:p>
            <a:pPr marL="0" indent="0">
              <a:buClr>
                <a:srgbClr val="FFFFFF"/>
              </a:buClr>
              <a:buNone/>
            </a:pPr>
            <a:r>
              <a:rPr lang="en-US" sz="3200" dirty="0">
                <a:solidFill>
                  <a:srgbClr val="FFFFFF"/>
                </a:solidFill>
                <a:latin typeface="Gotham Book" panose="02000504050000020004" pitchFamily="2" charset="0"/>
              </a:rPr>
              <a:t>Lev. 27:30, 32.</a:t>
            </a:r>
          </a:p>
        </p:txBody>
      </p:sp>
    </p:spTree>
    <p:extLst>
      <p:ext uri="{BB962C8B-B14F-4D97-AF65-F5344CB8AC3E}">
        <p14:creationId xmlns:p14="http://schemas.microsoft.com/office/powerpoint/2010/main" val="199132556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CEF62F-00EB-C541-8900-6A224E817116}"/>
              </a:ext>
            </a:extLst>
          </p:cNvPr>
          <p:cNvPicPr>
            <a:picLocks noChangeAspect="1"/>
          </p:cNvPicPr>
          <p:nvPr/>
        </p:nvPicPr>
        <p:blipFill rotWithShape="1">
          <a:blip r:embed="rId3">
            <a:extLst>
              <a:ext uri="{28A0092B-C50C-407E-A947-70E740481C1C}">
                <a14:useLocalDpi xmlns:a14="http://schemas.microsoft.com/office/drawing/2010/main" val="0"/>
              </a:ext>
            </a:extLst>
          </a:blip>
          <a:srcRect l="7303" t="21002" r="43901" b="20003"/>
          <a:stretch/>
        </p:blipFill>
        <p:spPr>
          <a:xfrm>
            <a:off x="5219700" y="0"/>
            <a:ext cx="12101248"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483792"/>
            <a:ext cx="7782430" cy="923330"/>
          </a:xfrm>
          <a:prstGeom prst="rect">
            <a:avLst/>
          </a:prstGeom>
          <a:noFill/>
        </p:spPr>
        <p:txBody>
          <a:bodyPr wrap="square" rtlCol="0">
            <a:spAutoFit/>
          </a:bodyPr>
          <a:lstStyle/>
          <a:p>
            <a:pPr algn="l"/>
            <a:r>
              <a:rPr lang="en-US" sz="5400" b="1" dirty="0">
                <a:solidFill>
                  <a:srgbClr val="FFFFFF"/>
                </a:solidFill>
                <a:latin typeface="Gotham Ultra" panose="02000504050000020004" pitchFamily="2" charset="0"/>
              </a:rPr>
              <a:t>A PRE-LEVITICAL PRACTICE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3812079"/>
            <a:ext cx="6927616" cy="2145347"/>
          </a:xfrm>
        </p:spPr>
        <p:txBody>
          <a:bodyPr anchor="ctr">
            <a:noAutofit/>
          </a:bodyPr>
          <a:lstStyle/>
          <a:p>
            <a:pPr>
              <a:buClr>
                <a:srgbClr val="FFFFFF"/>
              </a:buClr>
              <a:buFont typeface="Arial" panose="020B0604020202020204" pitchFamily="34" charset="0"/>
              <a:buChar char="•"/>
            </a:pPr>
            <a:r>
              <a:rPr lang="en-US" sz="3200" b="1" dirty="0">
                <a:solidFill>
                  <a:srgbClr val="FFFFFF"/>
                </a:solidFill>
                <a:latin typeface="Gotham Book" panose="02000504050000020004" pitchFamily="2" charset="0"/>
              </a:rPr>
              <a:t>Abraham gave it </a:t>
            </a:r>
            <a:r>
              <a:rPr lang="en-US" sz="3200" dirty="0">
                <a:solidFill>
                  <a:srgbClr val="FFFFFF"/>
                </a:solidFill>
                <a:latin typeface="Gotham Book" panose="02000504050000020004" pitchFamily="2" charset="0"/>
              </a:rPr>
              <a:t>(Gen. 14:20)</a:t>
            </a:r>
          </a:p>
          <a:p>
            <a:pPr lvl="1">
              <a:buClr>
                <a:srgbClr val="FFFFFF"/>
              </a:buClr>
              <a:buFont typeface="Arial" panose="020B0604020202020204" pitchFamily="34" charset="0"/>
              <a:buChar char="•"/>
            </a:pPr>
            <a:r>
              <a:rPr lang="en-US" sz="3200" dirty="0">
                <a:solidFill>
                  <a:srgbClr val="FFFFFF"/>
                </a:solidFill>
                <a:latin typeface="Gotham Book" panose="02000504050000020004" pitchFamily="2" charset="0"/>
              </a:rPr>
              <a:t>He recognizes the Lord as Possessor of heaven and earth (Gen. 14:22).</a:t>
            </a:r>
          </a:p>
          <a:p>
            <a:pPr>
              <a:buClr>
                <a:srgbClr val="FFFFFF"/>
              </a:buClr>
              <a:buFont typeface="Arial" panose="020B0604020202020204" pitchFamily="34" charset="0"/>
              <a:buChar char="•"/>
            </a:pPr>
            <a:r>
              <a:rPr lang="en-US" sz="3200" b="1" dirty="0">
                <a:solidFill>
                  <a:srgbClr val="FFFFFF"/>
                </a:solidFill>
                <a:latin typeface="Gotham Book" panose="02000504050000020004" pitchFamily="2" charset="0"/>
              </a:rPr>
              <a:t>Jacob promised to give it </a:t>
            </a:r>
            <a:r>
              <a:rPr lang="en-US" sz="3200" dirty="0">
                <a:solidFill>
                  <a:srgbClr val="FFFFFF"/>
                </a:solidFill>
                <a:latin typeface="Gotham Book" panose="02000504050000020004" pitchFamily="2" charset="0"/>
              </a:rPr>
              <a:t>(Gen. 28:22)</a:t>
            </a:r>
          </a:p>
        </p:txBody>
      </p:sp>
    </p:spTree>
    <p:extLst>
      <p:ext uri="{BB962C8B-B14F-4D97-AF65-F5344CB8AC3E}">
        <p14:creationId xmlns:p14="http://schemas.microsoft.com/office/powerpoint/2010/main" val="1515727392"/>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3788309" y="1345493"/>
            <a:ext cx="9763644" cy="923330"/>
          </a:xfrm>
          <a:prstGeom prst="rect">
            <a:avLst/>
          </a:prstGeom>
          <a:noFill/>
        </p:spPr>
        <p:txBody>
          <a:bodyPr wrap="square" rtlCol="0">
            <a:spAutoFit/>
          </a:bodyPr>
          <a:lstStyle/>
          <a:p>
            <a:r>
              <a:rPr lang="en-US" sz="5400" b="1" dirty="0">
                <a:solidFill>
                  <a:srgbClr val="FFFFFF"/>
                </a:solidFill>
                <a:latin typeface="Gotham Book" panose="02000504050000020004" pitchFamily="2" charset="0"/>
              </a:rPr>
              <a:t>PRACTICE REINFORCED IN THE NT</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605874" y="4176508"/>
            <a:ext cx="14128515" cy="2726932"/>
          </a:xfrm>
        </p:spPr>
        <p:txBody>
          <a:bodyPr anchor="ctr">
            <a:noAutofit/>
          </a:bodyPr>
          <a:lstStyle/>
          <a:p>
            <a:pPr marL="0" indent="0" algn="ctr">
              <a:buClr>
                <a:srgbClr val="FFFFFF"/>
              </a:buClr>
              <a:buSzPct val="80000"/>
              <a:buNone/>
            </a:pPr>
            <a:r>
              <a:rPr lang="en-US" sz="3200" dirty="0">
                <a:solidFill>
                  <a:srgbClr val="FFFFFF"/>
                </a:solidFill>
                <a:latin typeface="Gotham Book" panose="02000504050000020004" pitchFamily="2" charset="0"/>
              </a:rPr>
              <a:t>“… For you pay the tithe of mint and anise and cumin, and have neglected the weightier maters of the law: justice and mercy and faith. These you ought to have done, without leaving the others undone.” Matt 23:23.</a:t>
            </a:r>
          </a:p>
          <a:p>
            <a:pPr marL="0" indent="0" algn="ctr">
              <a:buClr>
                <a:srgbClr val="FFFFFF"/>
              </a:buClr>
              <a:buSzPct val="80000"/>
              <a:buNone/>
            </a:pPr>
            <a:r>
              <a:rPr lang="en-US" sz="3200" dirty="0">
                <a:solidFill>
                  <a:srgbClr val="FFFFFF"/>
                </a:solidFill>
                <a:latin typeface="Gotham Book" panose="02000504050000020004" pitchFamily="2" charset="0"/>
              </a:rPr>
              <a:t>“Even so, the Lord has commanded that those who preach the gospel should live from the gospel.” 1 Cor. 9:14.</a:t>
            </a:r>
          </a:p>
        </p:txBody>
      </p:sp>
    </p:spTree>
    <p:extLst>
      <p:ext uri="{BB962C8B-B14F-4D97-AF65-F5344CB8AC3E}">
        <p14:creationId xmlns:p14="http://schemas.microsoft.com/office/powerpoint/2010/main" val="296493450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AF49-16C1-B24F-ACB7-318D863C4DC8}"/>
              </a:ext>
            </a:extLst>
          </p:cNvPr>
          <p:cNvSpPr/>
          <p:nvPr/>
        </p:nvSpPr>
        <p:spPr>
          <a:xfrm>
            <a:off x="265" y="-187036"/>
            <a:ext cx="17339733" cy="99406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10" name="TextBox 9">
            <a:extLst>
              <a:ext uri="{FF2B5EF4-FFF2-40B4-BE49-F238E27FC236}">
                <a16:creationId xmlns:a16="http://schemas.microsoft.com/office/drawing/2014/main" id="{29CF32A1-8996-1147-BCCC-BADBA64815E9}"/>
              </a:ext>
            </a:extLst>
          </p:cNvPr>
          <p:cNvSpPr txBox="1"/>
          <p:nvPr/>
        </p:nvSpPr>
        <p:spPr>
          <a:xfrm>
            <a:off x="1244835" y="2856599"/>
            <a:ext cx="14611692"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b="1" dirty="0">
                <a:solidFill>
                  <a:schemeClr val="bg2">
                    <a:lumMod val="20000"/>
                    <a:lumOff val="80000"/>
                  </a:schemeClr>
                </a:solidFill>
                <a:latin typeface="Gotham Book" panose="02000504050000020004" pitchFamily="2" charset="0"/>
              </a:rPr>
              <a:t>“For the tithes…. which they offer up as a heave offering to the Lord…” </a:t>
            </a:r>
            <a:r>
              <a:rPr lang="en-US" sz="4000" dirty="0">
                <a:solidFill>
                  <a:schemeClr val="bg2">
                    <a:lumMod val="20000"/>
                    <a:lumOff val="80000"/>
                  </a:schemeClr>
                </a:solidFill>
                <a:latin typeface="Gotham Book" panose="02000504050000020004" pitchFamily="2" charset="0"/>
              </a:rPr>
              <a:t>Num. 18:24</a:t>
            </a:r>
          </a:p>
          <a:p>
            <a:endParaRPr lang="en-US" sz="4000" b="1" dirty="0">
              <a:solidFill>
                <a:schemeClr val="bg2">
                  <a:lumMod val="20000"/>
                  <a:lumOff val="80000"/>
                </a:schemeClr>
              </a:solidFill>
              <a:latin typeface="Gotham Book" panose="02000504050000020004" pitchFamily="2" charset="0"/>
            </a:endParaRPr>
          </a:p>
          <a:p>
            <a:r>
              <a:rPr lang="en-US" sz="4000" b="1" dirty="0">
                <a:solidFill>
                  <a:schemeClr val="bg2">
                    <a:lumMod val="20000"/>
                    <a:lumOff val="80000"/>
                  </a:schemeClr>
                </a:solidFill>
                <a:latin typeface="Gotham Book" panose="02000504050000020004" pitchFamily="2" charset="0"/>
              </a:rPr>
              <a:t>“… He taught them to devote a tithe of their possessions to the service of the tabernacle. This was a special offering, for a special work…” </a:t>
            </a:r>
          </a:p>
          <a:p>
            <a:r>
              <a:rPr lang="en-US" sz="4000" dirty="0">
                <a:solidFill>
                  <a:schemeClr val="bg2">
                    <a:lumMod val="20000"/>
                    <a:lumOff val="80000"/>
                  </a:schemeClr>
                </a:solidFill>
                <a:latin typeface="Gotham Book" panose="02000504050000020004" pitchFamily="2" charset="0"/>
              </a:rPr>
              <a:t>Counsels on Stewardship, 71.</a:t>
            </a:r>
          </a:p>
        </p:txBody>
      </p:sp>
      <p:pic>
        <p:nvPicPr>
          <p:cNvPr id="6" name="Picture 5">
            <a:extLst>
              <a:ext uri="{FF2B5EF4-FFF2-40B4-BE49-F238E27FC236}">
                <a16:creationId xmlns:a16="http://schemas.microsoft.com/office/drawing/2014/main" id="{4C104EFC-606B-2B49-8FC3-B1C9733F6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5" name="TextBox 4">
            <a:extLst>
              <a:ext uri="{FF2B5EF4-FFF2-40B4-BE49-F238E27FC236}">
                <a16:creationId xmlns:a16="http://schemas.microsoft.com/office/drawing/2014/main" id="{AAD8D5C9-BA53-FE4C-AA96-0D188B452214}"/>
              </a:ext>
            </a:extLst>
          </p:cNvPr>
          <p:cNvSpPr txBox="1"/>
          <p:nvPr/>
        </p:nvSpPr>
        <p:spPr>
          <a:xfrm>
            <a:off x="3341577" y="883575"/>
            <a:ext cx="10657109" cy="1015663"/>
          </a:xfrm>
          <a:prstGeom prst="rect">
            <a:avLst/>
          </a:prstGeom>
          <a:noFill/>
        </p:spPr>
        <p:txBody>
          <a:bodyPr wrap="square" rtlCol="0">
            <a:spAutoFit/>
          </a:bodyPr>
          <a:lstStyle/>
          <a:p>
            <a:r>
              <a:rPr lang="en-US" sz="6000" b="1" dirty="0">
                <a:solidFill>
                  <a:srgbClr val="FFFFFF"/>
                </a:solidFill>
                <a:latin typeface="Gotham Ultra" panose="02000504050000020004" pitchFamily="2" charset="0"/>
              </a:rPr>
              <a:t>TITHE IS AN OFFERING</a:t>
            </a:r>
          </a:p>
        </p:txBody>
      </p:sp>
    </p:spTree>
    <p:extLst>
      <p:ext uri="{BB962C8B-B14F-4D97-AF65-F5344CB8AC3E}">
        <p14:creationId xmlns:p14="http://schemas.microsoft.com/office/powerpoint/2010/main" val="870343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additive="base">
                                        <p:cTn id="17"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p:bldLst>
  </p:timing>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6291</TotalTime>
  <Words>3775</Words>
  <Application>Microsoft Macintosh PowerPoint</Application>
  <PresentationFormat>Custom</PresentationFormat>
  <Paragraphs>233</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Bodoni SvtyTwo ITC TT-Book</vt:lpstr>
      <vt:lpstr>Gotham Book</vt:lpstr>
      <vt:lpstr>Gotham Ultra</vt:lpstr>
      <vt:lpstr>Helvetica</vt:lpstr>
      <vt:lpstr>Helvetica Neue</vt:lpstr>
      <vt:lpstr>Palatino</vt:lpstr>
      <vt:lpstr>Zapf Dingbats</vt:lpstr>
      <vt:lpstr>New_Template4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BUDGET  PLANNING</dc:title>
  <dc:subject/>
  <dc:creator/>
  <cp:keywords/>
  <dc:description/>
  <cp:lastModifiedBy>Bomfim, Marcos</cp:lastModifiedBy>
  <cp:revision>86</cp:revision>
  <dcterms:modified xsi:type="dcterms:W3CDTF">2021-03-02T15:29:50Z</dcterms:modified>
  <cp:category/>
</cp:coreProperties>
</file>